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51" r:id="rId1"/>
  </p:sldMasterIdLst>
  <p:notesMasterIdLst>
    <p:notesMasterId r:id="rId29"/>
  </p:notesMasterIdLst>
  <p:handoutMasterIdLst>
    <p:handoutMasterId r:id="rId30"/>
  </p:handoutMasterIdLst>
  <p:sldIdLst>
    <p:sldId id="667" r:id="rId2"/>
    <p:sldId id="644" r:id="rId3"/>
    <p:sldId id="645" r:id="rId4"/>
    <p:sldId id="563" r:id="rId5"/>
    <p:sldId id="631" r:id="rId6"/>
    <p:sldId id="642" r:id="rId7"/>
    <p:sldId id="632" r:id="rId8"/>
    <p:sldId id="622" r:id="rId9"/>
    <p:sldId id="683" r:id="rId10"/>
    <p:sldId id="643" r:id="rId11"/>
    <p:sldId id="633" r:id="rId12"/>
    <p:sldId id="646" r:id="rId13"/>
    <p:sldId id="682" r:id="rId14"/>
    <p:sldId id="559" r:id="rId15"/>
    <p:sldId id="674" r:id="rId16"/>
    <p:sldId id="672" r:id="rId17"/>
    <p:sldId id="673" r:id="rId18"/>
    <p:sldId id="670" r:id="rId19"/>
    <p:sldId id="679" r:id="rId20"/>
    <p:sldId id="295" r:id="rId21"/>
    <p:sldId id="658" r:id="rId22"/>
    <p:sldId id="660" r:id="rId23"/>
    <p:sldId id="648" r:id="rId24"/>
    <p:sldId id="663" r:id="rId25"/>
    <p:sldId id="675" r:id="rId26"/>
    <p:sldId id="669" r:id="rId27"/>
    <p:sldId id="554" r:id="rId28"/>
  </p:sldIdLst>
  <p:sldSz cx="9144000" cy="6858000" type="screen4x3"/>
  <p:notesSz cx="6858000" cy="9144000"/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3399"/>
    <a:srgbClr val="99FF99"/>
    <a:srgbClr val="14441D"/>
    <a:srgbClr val="663300"/>
    <a:srgbClr val="00FFCC"/>
    <a:srgbClr val="FF99FF"/>
    <a:srgbClr val="FFFF66"/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1" autoAdjust="0"/>
    <p:restoredTop sz="94640" autoAdjust="0"/>
  </p:normalViewPr>
  <p:slideViewPr>
    <p:cSldViewPr>
      <p:cViewPr>
        <p:scale>
          <a:sx n="71" d="100"/>
          <a:sy n="71" d="100"/>
        </p:scale>
        <p:origin x="-4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00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6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6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6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fld id="{EEA34F85-5F8F-4E8D-A01B-4CD0D6DF02A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7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7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47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7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fld id="{9621A521-8166-47C7-9FAB-A46051B9A3A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BEAF4B-8720-4F70-9F7D-C1B72BFF5FC5}" type="slidenum">
              <a:rPr lang="ar-SA"/>
              <a:pPr/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524AC-5071-457F-ACA9-C90FDCE4E933}" type="slidenum">
              <a:rPr lang="ar-SA"/>
              <a:pPr/>
              <a:t>20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02BE10-C933-454A-A48E-993F332D0EED}" type="slidenum">
              <a:rPr lang="ar-SA"/>
              <a:pPr/>
              <a:t>25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02BE10-C933-454A-A48E-993F332D0EED}" type="slidenum">
              <a:rPr lang="ar-SA"/>
              <a:pPr/>
              <a:t>26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A2A687-55A9-4923-81B3-40B2B97C3ADA}" type="slidenum">
              <a:rPr lang="ar-SA"/>
              <a:pPr/>
              <a:t>27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524AC-5071-457F-ACA9-C90FDCE4E933}" type="slidenum">
              <a:rPr lang="ar-SA"/>
              <a:pPr/>
              <a:t>3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524AC-5071-457F-ACA9-C90FDCE4E933}" type="slidenum">
              <a:rPr lang="ar-SA"/>
              <a:pPr/>
              <a:t>12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02BE10-C933-454A-A48E-993F332D0EED}" type="slidenum">
              <a:rPr lang="ar-SA"/>
              <a:pPr/>
              <a:t>14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02BE10-C933-454A-A48E-993F332D0EED}" type="slidenum">
              <a:rPr lang="ar-SA"/>
              <a:pPr/>
              <a:t>15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02BE10-C933-454A-A48E-993F332D0EED}" type="slidenum">
              <a:rPr lang="ar-SA"/>
              <a:pPr/>
              <a:t>16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02BE10-C933-454A-A48E-993F332D0EED}" type="slidenum">
              <a:rPr lang="ar-SA"/>
              <a:pPr/>
              <a:t>17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02BE10-C933-454A-A48E-993F332D0EED}" type="slidenum">
              <a:rPr lang="ar-SA"/>
              <a:pPr/>
              <a:t>18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02BE10-C933-454A-A48E-993F332D0EED}" type="slidenum">
              <a:rPr lang="ar-SA"/>
              <a:pPr/>
              <a:t>19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5F8C6-9D7E-4EC7-AC44-EBD61DD89CA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A3815-9C0A-4D11-89F1-58AC2A070563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67C7D-398D-414A-8A4A-991CEEF4D60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D6E48C-AD46-4C06-812E-00AE374B5A2E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47D46-3EFA-425D-8B04-B18A70A2C40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9A6F2-3FA9-45C4-8233-83BA052278B4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7DCEF-3F42-4B00-8572-3879430FF71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61AC5-730D-420C-8D6A-172BBCC2AEA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7E422-1F3B-4FA5-AEC7-2E4827B809C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3C28A-96B0-43E4-AC06-424FD118F6D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26E17-409D-401E-ACF2-3A19E21D212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C6E6F-7439-46DD-AE5D-1D363E01C7F8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98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98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98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A8D99A6-D754-49BB-B5B0-D769BC58F63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9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8" grpId="0"/>
      <p:bldP spid="249859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98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98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98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98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98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98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98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98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98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4985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985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1A208-2F92-4343-9993-2F60B0942A63}" type="slidenum">
              <a:rPr lang="ar-SA"/>
              <a:pPr/>
              <a:t>1</a:t>
            </a:fld>
            <a:endParaRPr lang="en-US"/>
          </a:p>
        </p:txBody>
      </p:sp>
      <p:pic>
        <p:nvPicPr>
          <p:cNvPr id="446476" name="Picture 12" descr="a06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357214"/>
            <a:ext cx="9144000" cy="6858000"/>
          </a:xfrm>
        </p:spPr>
      </p:pic>
      <p:sp>
        <p:nvSpPr>
          <p:cNvPr id="4" name="Rectangle 3"/>
          <p:cNvSpPr/>
          <p:nvPr/>
        </p:nvSpPr>
        <p:spPr>
          <a:xfrm>
            <a:off x="2786050" y="0"/>
            <a:ext cx="60722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800" b="1" kern="0" dirty="0" smtClean="0">
                <a:solidFill>
                  <a:srgbClr val="FF3300"/>
                </a:solidFill>
                <a:latin typeface="Jadid-s" pitchFamily="2" charset="0"/>
                <a:cs typeface="Homi" pitchFamily="2" charset="-78"/>
              </a:rPr>
              <a:t>به نام خداوند هست </a:t>
            </a:r>
            <a:br>
              <a:rPr lang="fa-IR" sz="4800" b="1" kern="0" dirty="0" smtClean="0">
                <a:solidFill>
                  <a:srgbClr val="FF3300"/>
                </a:solidFill>
                <a:latin typeface="Jadid-s" pitchFamily="2" charset="0"/>
                <a:cs typeface="Homi" pitchFamily="2" charset="-78"/>
              </a:rPr>
            </a:br>
            <a:r>
              <a:rPr lang="fa-IR" sz="4800" b="1" kern="0" dirty="0" smtClean="0">
                <a:solidFill>
                  <a:schemeClr val="tx2"/>
                </a:solidFill>
              </a:rPr>
              <a:t> </a:t>
            </a:r>
            <a:r>
              <a:rPr lang="fa-IR" sz="4800" b="1" kern="0" dirty="0" smtClean="0">
                <a:solidFill>
                  <a:srgbClr val="FF3300"/>
                </a:solidFill>
                <a:latin typeface="Jadid-s" pitchFamily="2" charset="0"/>
                <a:cs typeface="Homi" pitchFamily="2" charset="-78"/>
              </a:rPr>
              <a:t>و خداوند نيست</a:t>
            </a:r>
            <a:endParaRPr lang="en-US" sz="4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285860"/>
            <a:ext cx="8229600" cy="3209940"/>
          </a:xfrm>
        </p:spPr>
        <p:txBody>
          <a:bodyPr/>
          <a:lstStyle/>
          <a:p>
            <a:pPr algn="r"/>
            <a:r>
              <a:rPr lang="fa-IR" dirty="0" smtClean="0">
                <a:cs typeface="Nazanin" pitchFamily="2" charset="-78"/>
              </a:rPr>
              <a:t>اهداي خون به منظور انجام آزمايش رايگان</a:t>
            </a:r>
            <a:br>
              <a:rPr lang="fa-IR" dirty="0" smtClean="0">
                <a:cs typeface="Nazanin" pitchFamily="2" charset="-78"/>
              </a:rPr>
            </a:b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  <a:cs typeface="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571480"/>
            <a:ext cx="7772400" cy="5524520"/>
          </a:xfrm>
        </p:spPr>
        <p:txBody>
          <a:bodyPr/>
          <a:lstStyle/>
          <a:p>
            <a:pPr algn="r" rtl="1">
              <a:lnSpc>
                <a:spcPct val="80000"/>
              </a:lnSpc>
              <a:buFontTx/>
              <a:buNone/>
            </a:pPr>
            <a:r>
              <a:rPr lang="fa-IR" sz="2000" b="1" dirty="0" smtClean="0">
                <a:solidFill>
                  <a:srgbClr val="000099"/>
                </a:solidFill>
              </a:rPr>
              <a:t>  </a:t>
            </a:r>
          </a:p>
          <a:p>
            <a:pPr algn="r" rtl="1">
              <a:lnSpc>
                <a:spcPct val="80000"/>
              </a:lnSpc>
              <a:buFontTx/>
              <a:buNone/>
            </a:pPr>
            <a:r>
              <a:rPr lang="fa-IR" b="1" dirty="0" smtClean="0">
                <a:solidFill>
                  <a:srgbClr val="000099"/>
                </a:solidFill>
              </a:rPr>
              <a:t>                          </a:t>
            </a:r>
            <a:r>
              <a:rPr lang="fa-IR" dirty="0" smtClean="0">
                <a:solidFill>
                  <a:srgbClr val="FF3399"/>
                </a:solidFill>
                <a:cs typeface="Sina" pitchFamily="2" charset="-78"/>
              </a:rPr>
              <a:t>اهداف آموزشی</a:t>
            </a:r>
          </a:p>
          <a:p>
            <a:pPr algn="r" rtl="1">
              <a:lnSpc>
                <a:spcPct val="80000"/>
              </a:lnSpc>
              <a:buFontTx/>
              <a:buNone/>
            </a:pPr>
            <a:endParaRPr lang="fa-IR" sz="2000" b="1" dirty="0" smtClean="0">
              <a:solidFill>
                <a:srgbClr val="000099"/>
              </a:solidFill>
            </a:endParaRPr>
          </a:p>
          <a:p>
            <a:pPr algn="r" rtl="1">
              <a:lnSpc>
                <a:spcPct val="80000"/>
              </a:lnSpc>
              <a:buFontTx/>
              <a:buNone/>
            </a:pPr>
            <a:r>
              <a:rPr lang="fa-IR" sz="2000" b="1" dirty="0" smtClean="0">
                <a:solidFill>
                  <a:srgbClr val="000099"/>
                </a:solidFill>
              </a:rPr>
              <a:t>     </a:t>
            </a:r>
            <a:r>
              <a:rPr lang="fa-IR" b="1" dirty="0" smtClean="0">
                <a:solidFill>
                  <a:srgbClr val="000099"/>
                </a:solidFill>
              </a:rPr>
              <a:t>ارتقای سطح آگاهی مخاطبين در زمينه خون، اهدای خون و مصرف آن</a:t>
            </a:r>
          </a:p>
          <a:p>
            <a:pPr algn="r" rtl="1">
              <a:lnSpc>
                <a:spcPct val="80000"/>
              </a:lnSpc>
              <a:buFontTx/>
              <a:buNone/>
            </a:pPr>
            <a:r>
              <a:rPr lang="fa-IR" b="1" dirty="0" smtClean="0">
                <a:solidFill>
                  <a:srgbClr val="000099"/>
                </a:solidFill>
              </a:rPr>
              <a:t>   زدودن باورها و نگرش های منفی </a:t>
            </a:r>
          </a:p>
          <a:p>
            <a:pPr algn="r" rtl="1">
              <a:lnSpc>
                <a:spcPct val="80000"/>
              </a:lnSpc>
              <a:buFontTx/>
              <a:buNone/>
            </a:pPr>
            <a:r>
              <a:rPr lang="fa-IR" b="1" dirty="0" smtClean="0">
                <a:solidFill>
                  <a:srgbClr val="000099"/>
                </a:solidFill>
              </a:rPr>
              <a:t>   زدودن انگيزه های خودخواهانه   </a:t>
            </a:r>
          </a:p>
          <a:p>
            <a:pPr algn="r" rtl="1">
              <a:lnSpc>
                <a:spcPct val="80000"/>
              </a:lnSpc>
              <a:buFontTx/>
              <a:buNone/>
            </a:pPr>
            <a:r>
              <a:rPr lang="fa-IR" b="1" dirty="0" smtClean="0">
                <a:solidFill>
                  <a:srgbClr val="000099"/>
                </a:solidFill>
              </a:rPr>
              <a:t>     تاکيد بر</a:t>
            </a:r>
            <a:r>
              <a:rPr lang="ar-SA" b="1" dirty="0" smtClean="0">
                <a:solidFill>
                  <a:srgbClr val="000099"/>
                </a:solidFill>
                <a:cs typeface="Yagut" pitchFamily="2" charset="-78"/>
              </a:rPr>
              <a:t>عفونت هاي منتقله از راه خون</a:t>
            </a:r>
            <a:endParaRPr lang="fa-IR" b="1" dirty="0" smtClean="0">
              <a:solidFill>
                <a:srgbClr val="000099"/>
              </a:solidFill>
              <a:cs typeface="Yagut" pitchFamily="2" charset="-78"/>
            </a:endParaRPr>
          </a:p>
          <a:p>
            <a:pPr algn="r" rtl="1">
              <a:lnSpc>
                <a:spcPct val="80000"/>
              </a:lnSpc>
              <a:buFontTx/>
              <a:buNone/>
            </a:pPr>
            <a:r>
              <a:rPr lang="fa-IR" b="1" dirty="0" smtClean="0">
                <a:solidFill>
                  <a:srgbClr val="000099"/>
                </a:solidFill>
                <a:cs typeface="Yagut" pitchFamily="2" charset="-78"/>
              </a:rPr>
              <a:t>    تاکيد بر</a:t>
            </a:r>
            <a:r>
              <a:rPr lang="fa-IR" b="1" dirty="0" smtClean="0">
                <a:solidFill>
                  <a:srgbClr val="000099"/>
                </a:solidFill>
              </a:rPr>
              <a:t>اهميت صداقت در مصاحبه پزشکی و  </a:t>
            </a:r>
            <a:r>
              <a:rPr lang="fa-IR" b="1" dirty="0" smtClean="0">
                <a:solidFill>
                  <a:srgbClr val="000099"/>
                </a:solidFill>
                <a:cs typeface="Yagut" pitchFamily="2" charset="-78"/>
              </a:rPr>
              <a:t>رفتارهای پرخطر و دوره پنجره</a:t>
            </a:r>
            <a:r>
              <a:rPr lang="ar-SA" b="1" dirty="0" smtClean="0">
                <a:solidFill>
                  <a:srgbClr val="000099"/>
                </a:solidFill>
                <a:cs typeface="Yagut" pitchFamily="2" charset="-78"/>
              </a:rPr>
              <a:t> </a:t>
            </a:r>
            <a:endParaRPr lang="fa-IR" b="1" dirty="0">
              <a:solidFill>
                <a:srgbClr val="000099"/>
              </a:solidFill>
            </a:endParaRPr>
          </a:p>
          <a:p>
            <a:pPr algn="r" rtl="1">
              <a:lnSpc>
                <a:spcPct val="80000"/>
              </a:lnSpc>
              <a:buFontTx/>
              <a:buNone/>
            </a:pPr>
            <a:r>
              <a:rPr lang="fa-IR" b="1" dirty="0">
                <a:solidFill>
                  <a:schemeClr val="accent2"/>
                </a:solidFill>
                <a:cs typeface="Yagut" pitchFamily="2" charset="-78"/>
              </a:rPr>
              <a:t>      </a:t>
            </a:r>
            <a:endParaRPr lang="ar-SA" b="1" dirty="0">
              <a:solidFill>
                <a:schemeClr val="accent2"/>
              </a:solidFill>
              <a:cs typeface="Yagut" pitchFamily="2" charset="-78"/>
            </a:endParaRPr>
          </a:p>
          <a:p>
            <a:pPr algn="r" rtl="1">
              <a:lnSpc>
                <a:spcPct val="80000"/>
              </a:lnSpc>
              <a:buFontTx/>
              <a:buNone/>
            </a:pPr>
            <a:endParaRPr lang="ar-SA" sz="2000" b="1" dirty="0">
              <a:solidFill>
                <a:schemeClr val="accent2"/>
              </a:solidFill>
            </a:endParaRPr>
          </a:p>
          <a:p>
            <a:pPr algn="just" rtl="1">
              <a:lnSpc>
                <a:spcPct val="80000"/>
              </a:lnSpc>
              <a:buFontTx/>
              <a:buNone/>
            </a:pPr>
            <a:endParaRPr lang="ar-SA" sz="2000" b="1" dirty="0">
              <a:solidFill>
                <a:schemeClr val="accent2"/>
              </a:solidFill>
            </a:endParaRPr>
          </a:p>
          <a:p>
            <a:pPr algn="just" rtl="1">
              <a:lnSpc>
                <a:spcPct val="80000"/>
              </a:lnSpc>
              <a:buFontTx/>
              <a:buNone/>
            </a:pPr>
            <a:r>
              <a:rPr lang="ar-SA" sz="2000" b="1" dirty="0">
                <a:solidFill>
                  <a:srgbClr val="000099"/>
                </a:solidFill>
                <a:cs typeface="Yagut" pitchFamily="2" charset="-78"/>
              </a:rPr>
              <a:t>              </a:t>
            </a:r>
            <a:endParaRPr lang="ar-SA" sz="2000" b="1" dirty="0">
              <a:solidFill>
                <a:srgbClr val="000099"/>
              </a:solidFill>
            </a:endParaRPr>
          </a:p>
          <a:p>
            <a:pPr algn="r" rtl="1">
              <a:lnSpc>
                <a:spcPct val="80000"/>
              </a:lnSpc>
              <a:buFontTx/>
              <a:buNone/>
            </a:pPr>
            <a:endParaRPr lang="en-US" sz="2000" b="1" dirty="0">
              <a:solidFill>
                <a:srgbClr val="000099"/>
              </a:solidFill>
              <a:cs typeface="Yagu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78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8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8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7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78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8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782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 autoUpdateAnimBg="0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285728"/>
            <a:ext cx="8229600" cy="6215106"/>
          </a:xfrm>
        </p:spPr>
        <p:txBody>
          <a:bodyPr/>
          <a:lstStyle/>
          <a:p>
            <a:pPr marL="514350" indent="-514350" algn="r" rtl="1" eaLnBrk="1" hangingPunct="1">
              <a:buNone/>
            </a:pPr>
            <a:r>
              <a:rPr lang="fa-IR" sz="4000" b="1" dirty="0" smtClean="0"/>
              <a:t>   </a:t>
            </a:r>
            <a:r>
              <a:rPr lang="fa-IR" sz="4000" b="1" dirty="0" smtClean="0">
                <a:solidFill>
                  <a:srgbClr val="FF3399"/>
                </a:solidFill>
              </a:rPr>
              <a:t/>
            </a:r>
            <a:br>
              <a:rPr lang="fa-IR" sz="4000" b="1" dirty="0" smtClean="0">
                <a:solidFill>
                  <a:srgbClr val="FF3399"/>
                </a:solidFill>
              </a:rPr>
            </a:br>
            <a:r>
              <a:rPr lang="fa-IR" sz="4000" b="1" dirty="0" smtClean="0">
                <a:solidFill>
                  <a:srgbClr val="FF3399"/>
                </a:solidFill>
              </a:rPr>
              <a:t>                 در آموزش </a:t>
            </a:r>
            <a:endParaRPr lang="fa-IR" b="1" dirty="0" smtClean="0"/>
          </a:p>
          <a:p>
            <a:pPr marL="514350" indent="-514350" algn="r" rtl="1" eaLnBrk="1" hangingPunct="1">
              <a:buNone/>
            </a:pPr>
            <a:endParaRPr lang="fa-IR" b="1" dirty="0" smtClean="0"/>
          </a:p>
          <a:p>
            <a:pPr marL="514350" indent="-514350" algn="r" rtl="1" eaLnBrk="1" hangingPunct="1">
              <a:buNone/>
            </a:pPr>
            <a:r>
              <a:rPr lang="fa-IR" b="1" dirty="0" smtClean="0"/>
              <a:t>    اولين گام پيداکردن باورهای موجود در جامعه</a:t>
            </a:r>
          </a:p>
          <a:p>
            <a:pPr marL="514350" indent="-514350" algn="r" rtl="1" eaLnBrk="1" hangingPunct="1">
              <a:buNone/>
            </a:pPr>
            <a:r>
              <a:rPr lang="fa-IR" b="1" dirty="0" smtClean="0"/>
              <a:t>      و سپس بالا بردن سطح دانش و آگاهی مخاطبين</a:t>
            </a:r>
          </a:p>
          <a:p>
            <a:pPr marL="514350" indent="-514350" algn="r" rtl="1" eaLnBrk="1" hangingPunct="1">
              <a:buNone/>
            </a:pPr>
            <a:r>
              <a:rPr lang="fa-IR" b="1" dirty="0" smtClean="0"/>
              <a:t>    و نهايتا تغيير نگرش، ايجاد انگيزه و ترغيب مخاطبين</a:t>
            </a:r>
            <a:endParaRPr lang="fa-IR" dirty="0" smtClean="0">
              <a:solidFill>
                <a:srgbClr val="FFFF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3124208"/>
          </a:xfrm>
        </p:spPr>
        <p:txBody>
          <a:bodyPr/>
          <a:lstStyle/>
          <a:p>
            <a:pPr algn="just" rtl="1">
              <a:buFontTx/>
              <a:buNone/>
            </a:pPr>
            <a:endParaRPr lang="fa-IR" sz="4000" b="1" dirty="0" smtClean="0">
              <a:solidFill>
                <a:schemeClr val="accent2"/>
              </a:solidFill>
              <a:cs typeface="Times New Roman" pitchFamily="18" charset="0"/>
            </a:endParaRPr>
          </a:p>
          <a:p>
            <a:pPr algn="just" rtl="1">
              <a:buFontTx/>
              <a:buNone/>
            </a:pPr>
            <a:r>
              <a:rPr lang="fa-IR" sz="4000" b="1" dirty="0" smtClean="0">
                <a:solidFill>
                  <a:schemeClr val="accent2"/>
                </a:solidFill>
                <a:cs typeface="Times New Roman" pitchFamily="18" charset="0"/>
              </a:rPr>
              <a:t>تا </a:t>
            </a:r>
            <a:r>
              <a:rPr lang="fa-IR" sz="4000" b="1" dirty="0">
                <a:solidFill>
                  <a:schemeClr val="accent2"/>
                </a:solidFill>
                <a:cs typeface="Times New Roman" pitchFamily="18" charset="0"/>
              </a:rPr>
              <a:t>از </a:t>
            </a:r>
            <a:r>
              <a:rPr lang="ar-SA" b="1" dirty="0">
                <a:solidFill>
                  <a:srgbClr val="000099"/>
                </a:solidFill>
                <a:cs typeface="Yagut" pitchFamily="2" charset="-78"/>
              </a:rPr>
              <a:t>مردم  خواسته نشود در امر اهداخون مشاركت نمي كنند </a:t>
            </a:r>
            <a:endParaRPr lang="fa-IR" b="1" dirty="0" smtClean="0">
              <a:solidFill>
                <a:srgbClr val="000099"/>
              </a:solidFill>
              <a:cs typeface="Yagut" pitchFamily="2" charset="-78"/>
            </a:endParaRPr>
          </a:p>
          <a:p>
            <a:pPr algn="just" rtl="1">
              <a:buFontTx/>
              <a:buNone/>
            </a:pPr>
            <a:endParaRPr lang="en-US" b="1" dirty="0">
              <a:solidFill>
                <a:srgbClr val="000099"/>
              </a:solidFill>
              <a:cs typeface="Yagut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p" autoUpdateAnimBg="0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785926"/>
            <a:ext cx="8229600" cy="2857505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FF66"/>
                </a:solidFill>
              </a:rPr>
              <a:t>   </a:t>
            </a: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به زبان مخاطب </a:t>
            </a:r>
          </a:p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توسط فرد يا شخصيت مورد اعتماد مخاطب</a:t>
            </a:r>
          </a:p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با محتوايی متناسب با سطح فرهنگ و درک و فهم مخاطب</a:t>
            </a:r>
            <a:endParaRPr lang="fa-I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3399"/>
                </a:solidFill>
              </a:rPr>
              <a:t>شيوه ارايه آموزش</a:t>
            </a:r>
            <a:endParaRPr lang="en-US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785926"/>
            <a:ext cx="8229600" cy="3571900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FF66"/>
                </a:solidFill>
              </a:rPr>
              <a:t>             </a:t>
            </a:r>
            <a:r>
              <a:rPr lang="fa-IR" b="1" dirty="0" smtClean="0">
                <a:solidFill>
                  <a:schemeClr val="bg2"/>
                </a:solidFill>
              </a:rPr>
              <a:t> </a:t>
            </a:r>
            <a:endParaRPr lang="fa-IR" dirty="0" smtClean="0">
              <a:solidFill>
                <a:schemeClr val="bg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>
                <a:solidFill>
                  <a:srgbClr val="FF3399"/>
                </a:solidFill>
              </a:rPr>
              <a:t>شايع ترين انگيزه های اهداکنندگان جديد برای اقدام به اهدای خون اول </a:t>
            </a:r>
            <a:endParaRPr lang="en-US" sz="4000" dirty="0">
              <a:solidFill>
                <a:srgbClr val="FF3399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71604" y="1857364"/>
          <a:ext cx="6786610" cy="29718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4643470"/>
              </a:tblGrid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46%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انسان دوستانه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30%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خداپسندانه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20%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baseline="0" dirty="0" smtClean="0">
                          <a:solidFill>
                            <a:schemeClr val="bg2"/>
                          </a:solidFill>
                        </a:rPr>
                        <a:t>سلامت خود اهداکننده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4%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ساير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785926"/>
            <a:ext cx="8229600" cy="3571900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FF66"/>
                </a:solidFill>
              </a:rPr>
              <a:t>            </a:t>
            </a:r>
          </a:p>
          <a:p>
            <a:pPr algn="r" rtl="1" eaLnBrk="1" hangingPunct="1">
              <a:buFontTx/>
              <a:buNone/>
            </a:pPr>
            <a:endParaRPr lang="fa-IR" b="1" dirty="0" smtClean="0">
              <a:solidFill>
                <a:srgbClr val="FFFF66"/>
              </a:solidFill>
            </a:endParaRPr>
          </a:p>
          <a:p>
            <a:pPr algn="r" rtl="1" eaLnBrk="1" hangingPunct="1">
              <a:buFontTx/>
              <a:buNone/>
            </a:pPr>
            <a:endParaRPr lang="fa-IR" b="1" dirty="0" smtClean="0">
              <a:solidFill>
                <a:srgbClr val="FFFF66"/>
              </a:solidFill>
            </a:endParaRPr>
          </a:p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FF66"/>
                </a:solidFill>
              </a:rPr>
              <a:t>      </a:t>
            </a:r>
            <a:r>
              <a:rPr lang="fa-IR" b="1" dirty="0" smtClean="0">
                <a:solidFill>
                  <a:schemeClr val="bg2"/>
                </a:solidFill>
              </a:rPr>
              <a:t>خواستن از مردم و دعوت از داوطلبان </a:t>
            </a:r>
            <a:endParaRPr lang="fa-IR" dirty="0" smtClean="0">
              <a:solidFill>
                <a:schemeClr val="bg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229600" cy="1143000"/>
          </a:xfrm>
        </p:spPr>
        <p:txBody>
          <a:bodyPr/>
          <a:lstStyle/>
          <a:p>
            <a:r>
              <a:rPr lang="fa-IR" sz="6600" dirty="0" smtClean="0">
                <a:solidFill>
                  <a:srgbClr val="FF3399"/>
                </a:solidFill>
              </a:rPr>
              <a:t>قدم دوم: </a:t>
            </a:r>
            <a:r>
              <a:rPr lang="fa-IR" dirty="0" smtClean="0">
                <a:solidFill>
                  <a:srgbClr val="FF3399"/>
                </a:solidFill>
              </a:rPr>
              <a:t>جذب اهداکننده</a:t>
            </a:r>
            <a:endParaRPr lang="en-US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785926"/>
            <a:ext cx="8229600" cy="3571900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FF66"/>
                </a:solidFill>
              </a:rPr>
              <a:t>             </a:t>
            </a:r>
            <a:r>
              <a:rPr lang="fa-IR" b="1" dirty="0" smtClean="0">
                <a:solidFill>
                  <a:schemeClr val="bg2"/>
                </a:solidFill>
              </a:rPr>
              <a:t> </a:t>
            </a:r>
            <a:endParaRPr lang="fa-IR" dirty="0" smtClean="0">
              <a:solidFill>
                <a:schemeClr val="bg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>
                <a:solidFill>
                  <a:srgbClr val="FF3399"/>
                </a:solidFill>
              </a:rPr>
              <a:t>شايع ترين روش های آشنايی اهداکنندگان جديد    با انتقال خون </a:t>
            </a:r>
            <a:endParaRPr lang="en-US" sz="4000" dirty="0">
              <a:solidFill>
                <a:srgbClr val="FF3399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71604" y="1857364"/>
          <a:ext cx="6786610" cy="1485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4643470"/>
              </a:tblGrid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35%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دوستان</a:t>
                      </a:r>
                      <a:r>
                        <a:rPr lang="fa-IR" sz="3200" baseline="0" dirty="0" smtClean="0">
                          <a:solidFill>
                            <a:schemeClr val="bg2"/>
                          </a:solidFill>
                        </a:rPr>
                        <a:t>/ آشنايان/ همکاران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35%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اعضای خانواده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571480"/>
            <a:ext cx="8229600" cy="5072098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FF66"/>
                </a:solidFill>
              </a:rPr>
              <a:t>   </a:t>
            </a:r>
            <a:r>
              <a:rPr lang="fa-IR" b="1" dirty="0" smtClean="0">
                <a:solidFill>
                  <a:srgbClr val="FF0000"/>
                </a:solidFill>
              </a:rPr>
              <a:t>دعوت از داوطلبين:</a:t>
            </a:r>
          </a:p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0000"/>
                </a:solidFill>
              </a:rPr>
              <a:t>استفاده از افراد</a:t>
            </a:r>
          </a:p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fa-I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1- استفاده از خود اهداکنندگان برای معرفی</a:t>
            </a:r>
          </a:p>
          <a:p>
            <a:pPr algn="r" rtl="1" eaLnBrk="1" hangingPunct="1">
              <a:buFontTx/>
              <a:buNone/>
            </a:pPr>
            <a:r>
              <a:rPr lang="fa-I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2- استفاده از افراد علاقه مند در مکان هايی مثل دانشگاه ها، </a:t>
            </a:r>
          </a:p>
          <a:p>
            <a:pPr algn="r" rtl="1" eaLnBrk="1" hangingPunct="1">
              <a:buFontTx/>
              <a:buNone/>
            </a:pPr>
            <a:r>
              <a:rPr lang="fa-I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ادارات، کارخانه ها</a:t>
            </a:r>
          </a:p>
          <a:p>
            <a:pPr algn="r" rtl="1" eaLnBrk="1" hangingPunct="1">
              <a:buFontTx/>
              <a:buNone/>
            </a:pPr>
            <a:r>
              <a:rPr lang="fa-I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3- استفاده از داوطلبين ساير نهادهای داوطلبانه و </a:t>
            </a:r>
            <a:r>
              <a:rPr 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NGO</a:t>
            </a:r>
            <a:r>
              <a:rPr lang="fa-I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مثل</a:t>
            </a:r>
          </a:p>
          <a:p>
            <a:pPr algn="r" rtl="1" eaLnBrk="1" hangingPunct="1">
              <a:buFontTx/>
              <a:buNone/>
            </a:pPr>
            <a:r>
              <a:rPr lang="fa-I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هلال احمر، بسيج، رابطين سلامت</a:t>
            </a:r>
          </a:p>
          <a:p>
            <a:pPr algn="r" rtl="1" eaLnBrk="1" hangingPunct="1">
              <a:buFontTx/>
              <a:buNone/>
            </a:pPr>
            <a:r>
              <a:rPr lang="fa-I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4 -  پيداکردن و معرفی خانواده های اهداکننده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785926"/>
            <a:ext cx="8229600" cy="3571900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FF66"/>
                </a:solidFill>
              </a:rPr>
              <a:t>             </a:t>
            </a:r>
            <a:r>
              <a:rPr lang="fa-IR" b="1" dirty="0" smtClean="0">
                <a:solidFill>
                  <a:schemeClr val="bg2"/>
                </a:solidFill>
              </a:rPr>
              <a:t> </a:t>
            </a:r>
            <a:endParaRPr lang="fa-IR" dirty="0" smtClean="0">
              <a:solidFill>
                <a:schemeClr val="bg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>
                <a:solidFill>
                  <a:srgbClr val="FF3399"/>
                </a:solidFill>
              </a:rPr>
              <a:t>شايع ترين روش های آشنايی اهداکنندگان جديد    با انتقال خون</a:t>
            </a:r>
            <a:r>
              <a:rPr lang="fa-IR" sz="4000" dirty="0" smtClean="0"/>
              <a:t> </a:t>
            </a:r>
            <a:endParaRPr lang="en-US" sz="4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71604" y="1857364"/>
          <a:ext cx="6786610" cy="371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0"/>
                <a:gridCol w="4643470"/>
              </a:tblGrid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35%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دوستان</a:t>
                      </a:r>
                      <a:r>
                        <a:rPr lang="fa-IR" sz="3200" baseline="0" dirty="0" smtClean="0">
                          <a:solidFill>
                            <a:schemeClr val="bg2"/>
                          </a:solidFill>
                        </a:rPr>
                        <a:t>/ آشنايان/ همکاران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35%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اعضای خانواده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17%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رسانه های جمعی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7%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تبليغات</a:t>
                      </a:r>
                      <a:r>
                        <a:rPr lang="fa-IR" sz="3200" baseline="0" dirty="0" smtClean="0">
                          <a:solidFill>
                            <a:schemeClr val="bg2"/>
                          </a:solidFill>
                        </a:rPr>
                        <a:t> شهری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742955">
                <a:tc>
                  <a:txBody>
                    <a:bodyPr/>
                    <a:lstStyle/>
                    <a:p>
                      <a:pPr algn="ct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7%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fa-IR" sz="3200" dirty="0" smtClean="0">
                          <a:solidFill>
                            <a:schemeClr val="bg2"/>
                          </a:solidFill>
                        </a:rPr>
                        <a:t>ساير</a:t>
                      </a:r>
                      <a:endParaRPr lang="en-US" sz="32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 bwMode="auto">
          <a:xfrm>
            <a:off x="428564" y="785794"/>
            <a:ext cx="871543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 rtl="1">
              <a:defRPr/>
            </a:pPr>
            <a:endParaRPr lang="fa-IR" sz="3200" b="1" dirty="0" smtClean="0">
              <a:solidFill>
                <a:srgbClr val="FF3399"/>
              </a:solidFill>
            </a:endParaRPr>
          </a:p>
          <a:p>
            <a:pPr lvl="0" algn="ctr" rtl="1">
              <a:defRPr/>
            </a:pPr>
            <a:r>
              <a:rPr lang="fa-IR" sz="3200" b="1" dirty="0" smtClean="0">
                <a:solidFill>
                  <a:srgbClr val="FF3399"/>
                </a:solidFill>
              </a:rPr>
              <a:t>کارگاه آموزش </a:t>
            </a:r>
            <a:r>
              <a:rPr lang="fa-IR" sz="3200" b="1" dirty="0" smtClean="0">
                <a:solidFill>
                  <a:srgbClr val="FF3399"/>
                </a:solidFill>
              </a:rPr>
              <a:t>استانی </a:t>
            </a:r>
            <a:r>
              <a:rPr lang="fa-IR" sz="3200" b="1" dirty="0" smtClean="0">
                <a:solidFill>
                  <a:srgbClr val="FF3399"/>
                </a:solidFill>
              </a:rPr>
              <a:t>فرهنگ سازی اهدای خون </a:t>
            </a:r>
          </a:p>
          <a:p>
            <a:pPr lvl="0" algn="ctr" rtl="1">
              <a:defRPr/>
            </a:pPr>
            <a:endParaRPr lang="fa-IR" sz="3200" b="1" dirty="0" smtClean="0">
              <a:solidFill>
                <a:srgbClr val="FF3399"/>
              </a:solidFill>
            </a:endParaRPr>
          </a:p>
          <a:p>
            <a:pPr lvl="0" algn="ctr" rtl="1">
              <a:defRPr/>
            </a:pPr>
            <a:r>
              <a:rPr lang="fa-IR" sz="3200" b="1" dirty="0" smtClean="0">
                <a:solidFill>
                  <a:srgbClr val="FF3399"/>
                </a:solidFill>
              </a:rPr>
              <a:t>انتظارات سازمان انتقال خون ايران</a:t>
            </a:r>
          </a:p>
          <a:p>
            <a:pPr lvl="0" algn="ctr" rtl="1">
              <a:defRPr/>
            </a:pPr>
            <a:r>
              <a:rPr lang="fa-IR" sz="3200" b="1" dirty="0" smtClean="0">
                <a:solidFill>
                  <a:srgbClr val="FF3399"/>
                </a:solidFill>
              </a:rPr>
              <a:t> از دانشگاه های علوم پزشکی</a:t>
            </a:r>
          </a:p>
          <a:p>
            <a:pPr lvl="0" algn="ctr" rtl="1">
              <a:defRPr/>
            </a:pPr>
            <a:r>
              <a:rPr lang="fa-IR" sz="3200" b="1" dirty="0" smtClean="0">
                <a:solidFill>
                  <a:srgbClr val="FF3399"/>
                </a:solidFill>
              </a:rPr>
              <a:t>(رابطين سلامت)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2071678"/>
          </a:xfrm>
        </p:spPr>
        <p:txBody>
          <a:bodyPr/>
          <a:lstStyle/>
          <a:p>
            <a:pPr rtl="1" eaLnBrk="1" hangingPunct="1"/>
            <a:r>
              <a:rPr lang="fa-IR" b="1" dirty="0" smtClean="0">
                <a:solidFill>
                  <a:srgbClr val="FF3399"/>
                </a:solidFill>
              </a:rPr>
              <a:t/>
            </a:r>
            <a:br>
              <a:rPr lang="fa-IR" b="1" dirty="0" smtClean="0">
                <a:solidFill>
                  <a:srgbClr val="FF3399"/>
                </a:solidFill>
              </a:rPr>
            </a:br>
            <a:r>
              <a:rPr lang="fa-IR" b="1" dirty="0" smtClean="0">
                <a:solidFill>
                  <a:srgbClr val="FF3399"/>
                </a:solidFill>
              </a:rPr>
              <a:t>دسترسی به مخاطبين با مراجعه مستقيم به </a:t>
            </a:r>
            <a:br>
              <a:rPr lang="fa-IR" b="1" dirty="0" smtClean="0">
                <a:solidFill>
                  <a:srgbClr val="FF3399"/>
                </a:solidFill>
              </a:rPr>
            </a:br>
            <a:r>
              <a:rPr lang="fa-IR" b="1" dirty="0" smtClean="0">
                <a:solidFill>
                  <a:srgbClr val="FF3399"/>
                </a:solidFill>
              </a:rPr>
              <a:t>     محل های تجمع مخاطبين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276475"/>
            <a:ext cx="8229600" cy="3295650"/>
          </a:xfrm>
        </p:spPr>
        <p:txBody>
          <a:bodyPr/>
          <a:lstStyle/>
          <a:p>
            <a:pPr algn="r" rtl="1" eaLnBrk="1" hangingPunct="1">
              <a:buFontTx/>
              <a:buNone/>
            </a:pPr>
            <a:endParaRPr lang="fa-IR" b="1" dirty="0" smtClean="0"/>
          </a:p>
          <a:p>
            <a:pPr algn="r" rtl="1" eaLnBrk="1" hangingPunct="1">
              <a:buFontTx/>
              <a:buNone/>
            </a:pPr>
            <a:r>
              <a:rPr lang="fa-IR" b="1" dirty="0" smtClean="0"/>
              <a:t> </a:t>
            </a:r>
          </a:p>
          <a:p>
            <a:pPr algn="r" rtl="1" eaLnBrk="1" hangingPunct="1">
              <a:buFontTx/>
              <a:buNone/>
            </a:pPr>
            <a:endParaRPr lang="fa-IR" b="1" dirty="0" smtClean="0">
              <a:solidFill>
                <a:srgbClr val="FFFF66"/>
              </a:solidFill>
            </a:endParaRPr>
          </a:p>
          <a:p>
            <a:pPr algn="r" rtl="1" eaLnBrk="1" hangingPunct="1">
              <a:buFontTx/>
              <a:buNone/>
            </a:pPr>
            <a:endParaRPr lang="fa-IR" dirty="0" smtClean="0">
              <a:solidFill>
                <a:srgbClr val="FFFF66"/>
              </a:solidFill>
            </a:endParaRPr>
          </a:p>
        </p:txBody>
      </p:sp>
      <p:pic>
        <p:nvPicPr>
          <p:cNvPr id="4" name="Picture 4" descr="P10107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221691"/>
            <a:ext cx="8715404" cy="43505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DSC000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</p:spPr>
      </p:pic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fa-IR" sz="3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مدارس و دبيرستان ها</a:t>
            </a:r>
            <a:endParaRPr lang="sq-AL" sz="3600" b="1" dirty="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Blood day (121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fa-IR" sz="3600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فرهنگسرا ها و نمايشگاه ها</a:t>
            </a:r>
            <a:endParaRPr lang="sq-AL" sz="3600" b="1" dirty="0">
              <a:solidFill>
                <a:srgbClr val="FF33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2000240"/>
          </a:xfrm>
        </p:spPr>
        <p:txBody>
          <a:bodyPr/>
          <a:lstStyle/>
          <a:p>
            <a:pPr algn="r"/>
            <a:r>
              <a:rPr lang="fa-IR" b="1" dirty="0" smtClean="0">
                <a:solidFill>
                  <a:srgbClr val="FF3399"/>
                </a:solidFill>
              </a:rPr>
              <a:t>استفاده از ابزار نوشتاری</a:t>
            </a:r>
            <a:r>
              <a:rPr lang="fa-IR" b="1" dirty="0" smtClean="0"/>
              <a:t> </a:t>
            </a:r>
            <a:br>
              <a:rPr lang="fa-IR" b="1" dirty="0" smtClean="0"/>
            </a:br>
            <a:r>
              <a:rPr lang="fa-IR" b="1" dirty="0" smtClean="0"/>
              <a:t>        مانند:توزيع بروشور و      و                 پمفلت</a:t>
            </a:r>
            <a:r>
              <a:rPr lang="en-US" dirty="0" smtClean="0">
                <a:solidFill>
                  <a:schemeClr val="accent1"/>
                </a:solidFill>
              </a:rPr>
              <a:t>al T</a:t>
            </a:r>
            <a:r>
              <a:rPr lang="fa-IR" dirty="0" smtClean="0">
                <a:solidFill>
                  <a:schemeClr val="accent1"/>
                </a:solidFill>
              </a:rPr>
              <a:t>  </a:t>
            </a: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132100" name="Picture 4" descr="Picture3 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81766">
            <a:off x="6858000" y="2971800"/>
            <a:ext cx="20605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01" name="Picture 5" descr="Picture3 0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971800"/>
            <a:ext cx="226218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02" name="Picture 6" descr="Picture 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436950">
            <a:off x="2286000" y="2971800"/>
            <a:ext cx="2362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03" name="Picture 7" descr="Picture3 0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69242">
            <a:off x="152400" y="2971800"/>
            <a:ext cx="21336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04" name="Picture 8" descr="Picture3 0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2111433">
            <a:off x="7212266" y="953705"/>
            <a:ext cx="1820863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2105" name="Picture 9" descr="Picture3 02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411300">
            <a:off x="1217803" y="1056446"/>
            <a:ext cx="181451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DSC000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229600" cy="762000"/>
          </a:xfrm>
        </p:spPr>
        <p:txBody>
          <a:bodyPr/>
          <a:lstStyle/>
          <a:p>
            <a:pPr marL="838200" indent="-838200"/>
            <a:r>
              <a:rPr lang="fa-IR" sz="4000" b="0" dirty="0" smtClean="0">
                <a:solidFill>
                  <a:srgbClr val="FF3399"/>
                </a:solidFill>
              </a:rPr>
              <a:t/>
            </a:r>
            <a:br>
              <a:rPr lang="fa-IR" sz="4000" b="0" dirty="0" smtClean="0">
                <a:solidFill>
                  <a:srgbClr val="FF3399"/>
                </a:solidFill>
              </a:rPr>
            </a:br>
            <a:r>
              <a:rPr lang="fa-IR" sz="4000" b="0" dirty="0" smtClean="0">
                <a:solidFill>
                  <a:srgbClr val="FF3399"/>
                </a:solidFill>
              </a:rPr>
              <a:t>تجمعات سياسی مذهبی، نماز های جمعه</a:t>
            </a:r>
            <a:r>
              <a:rPr lang="en-US" sz="4000" b="0" dirty="0">
                <a:solidFill>
                  <a:srgbClr val="FF3399"/>
                </a:solidFill>
              </a:rPr>
              <a:t/>
            </a:r>
            <a:br>
              <a:rPr lang="en-US" sz="4000" b="0" dirty="0">
                <a:solidFill>
                  <a:srgbClr val="FF3399"/>
                </a:solidFill>
              </a:rPr>
            </a:br>
            <a:r>
              <a:rPr lang="sq-AL" sz="4000" dirty="0">
                <a:solidFill>
                  <a:srgbClr val="FF3399"/>
                </a:solidFill>
              </a:rPr>
              <a:t> </a:t>
            </a:r>
            <a:endParaRPr lang="en-US" sz="4000" dirty="0">
              <a:solidFill>
                <a:srgbClr val="FF33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785926"/>
            <a:ext cx="8229600" cy="3571900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FF66"/>
                </a:solidFill>
              </a:rPr>
              <a:t>             </a:t>
            </a:r>
            <a:r>
              <a:rPr lang="fa-IR" b="1" dirty="0" smtClean="0">
                <a:solidFill>
                  <a:schemeClr val="bg2"/>
                </a:solidFill>
              </a:rPr>
              <a:t> </a:t>
            </a:r>
            <a:endParaRPr lang="fa-IR" dirty="0" smtClean="0">
              <a:solidFill>
                <a:schemeClr val="bg2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sz="4000" dirty="0" smtClean="0">
                <a:solidFill>
                  <a:srgbClr val="FF3399"/>
                </a:solidFill>
              </a:rPr>
              <a:t>شايع ترين دلايل برای اظهار بی علاقگی اهداکنندگان جديد به مراجعه مجدد</a:t>
            </a:r>
            <a:endParaRPr lang="en-US" sz="4000" dirty="0">
              <a:solidFill>
                <a:srgbClr val="FF3399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14348" y="1500174"/>
          <a:ext cx="7929618" cy="136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4071966"/>
                <a:gridCol w="2643206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bg2"/>
                          </a:solidFill>
                        </a:rPr>
                        <a:t>28%</a:t>
                      </a:r>
                      <a:endParaRPr lang="en-US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20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کمبود وقت</a:t>
                      </a:r>
                    </a:p>
                  </a:txBody>
                  <a:tcPr marL="0" marR="0" marT="0" marB="0" anchor="b"/>
                </a:tc>
                <a:tc rowSpan="3">
                  <a:txBody>
                    <a:bodyPr/>
                    <a:lstStyle/>
                    <a:p>
                      <a:pPr algn="r"/>
                      <a:endParaRPr lang="fa-IR" sz="2000" dirty="0" smtClean="0">
                        <a:solidFill>
                          <a:schemeClr val="bg2"/>
                        </a:solidFill>
                      </a:endParaRPr>
                    </a:p>
                    <a:p>
                      <a:pPr algn="r"/>
                      <a:r>
                        <a:rPr lang="fa-IR" sz="2000" dirty="0" smtClean="0">
                          <a:solidFill>
                            <a:schemeClr val="bg2"/>
                          </a:solidFill>
                        </a:rPr>
                        <a:t> دشواری</a:t>
                      </a:r>
                      <a:r>
                        <a:rPr lang="fa-IR" sz="2000" baseline="0" dirty="0" smtClean="0">
                          <a:solidFill>
                            <a:schemeClr val="bg2"/>
                          </a:solidFill>
                        </a:rPr>
                        <a:t> دسترسی (39%)  </a:t>
                      </a:r>
                    </a:p>
                    <a:p>
                      <a:pPr algn="r"/>
                      <a:endParaRPr lang="en-US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  <a:tr h="461016"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bg2"/>
                          </a:solidFill>
                        </a:rPr>
                        <a:t>8%</a:t>
                      </a:r>
                      <a:endParaRPr lang="en-US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i="0" u="none" strike="noStrike" dirty="0" smtClean="0">
                          <a:latin typeface="+mn-lt"/>
                        </a:rPr>
                        <a:t>تعطيلی کانکس های شهری</a:t>
                      </a:r>
                      <a:endParaRPr lang="fa-IR" sz="2000" b="0" i="0" u="none" strike="noStrike" dirty="0">
                        <a:latin typeface="Arial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000" b="0" i="0" u="none" strike="noStrike" dirty="0" smtClean="0">
                        <a:latin typeface="+mn-lt"/>
                      </a:endParaRPr>
                    </a:p>
                  </a:txBody>
                  <a:tcPr/>
                </a:tc>
              </a:tr>
              <a:tr h="510544">
                <a:tc>
                  <a:txBody>
                    <a:bodyPr/>
                    <a:lstStyle/>
                    <a:p>
                      <a:pPr algn="ctr"/>
                      <a:r>
                        <a:rPr lang="fa-IR" sz="2000" dirty="0" smtClean="0">
                          <a:solidFill>
                            <a:schemeClr val="bg2"/>
                          </a:solidFill>
                        </a:rPr>
                        <a:t>5%</a:t>
                      </a:r>
                      <a:endParaRPr lang="en-US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000" b="0" i="0" u="none" strike="noStrike" dirty="0" smtClean="0">
                          <a:latin typeface="+mn-lt"/>
                        </a:rPr>
                        <a:t>عدم دسترسی و دوری مسافت</a:t>
                      </a:r>
                      <a:endParaRPr lang="fa-IR" sz="2000" b="0" i="0" u="none" strike="noStrike" dirty="0">
                        <a:latin typeface="Arial"/>
                      </a:endParaRPr>
                    </a:p>
                  </a:txBody>
                  <a:tcPr marL="0" marR="0" marT="0" marB="0" anchor="b"/>
                </a:tc>
                <a:tc vMerge="1">
                  <a:txBody>
                    <a:bodyPr/>
                    <a:lstStyle/>
                    <a:p>
                      <a:pPr algn="r"/>
                      <a:endParaRPr lang="en-US" sz="2000" dirty="0">
                        <a:solidFill>
                          <a:schemeClr val="bg2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000108"/>
            <a:ext cx="8229600" cy="5643602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rgbClr val="FFFF66"/>
                </a:solidFill>
              </a:rPr>
              <a:t>   </a:t>
            </a:r>
            <a:r>
              <a:rPr lang="fa-IR" b="1" i="1" dirty="0" smtClean="0">
                <a:solidFill>
                  <a:srgbClr val="FF3399"/>
                </a:solidFill>
              </a:rPr>
              <a:t>سهولت دسترسی اهداکنندگان به مراکز اهدای خون:</a:t>
            </a:r>
          </a:p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1- پيشنهاد برای حل مشکل دسترسی مثلا با اختصاص مکان ثابت در محل</a:t>
            </a:r>
          </a:p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2- اطلاع رسانی دقيق و به روز از آدرس ها و ساعات کار به خصوص تغييرات جديد آن</a:t>
            </a:r>
          </a:p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</a:t>
            </a:r>
            <a:r>
              <a:rPr lang="fa-IR" b="1" dirty="0" smtClean="0">
                <a:solidFill>
                  <a:srgbClr val="FF3399"/>
                </a:solidFill>
              </a:rPr>
              <a:t>3- سامان دهی تيم های سياری: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يافتن مکان های جديد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انتخاب رابط – آموزش و تقدير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برگزاری جلسات آموزش</a:t>
            </a:r>
          </a:p>
          <a:p>
            <a:pPr algn="r" rtl="1" eaLnBrk="1" hangingPunct="1">
              <a:buFont typeface="Wingdings" pitchFamily="2" charset="2"/>
              <a:buChar char="ü"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برنامه ريزی و پايش</a:t>
            </a:r>
          </a:p>
          <a:p>
            <a:pPr algn="r" rtl="1" eaLnBrk="1" hangingPunct="1">
              <a:buFontTx/>
              <a:buNone/>
            </a:pPr>
            <a:r>
              <a:rPr lang="fa-I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</a:t>
            </a:r>
            <a:endParaRPr lang="fa-IR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24580" name="Picture 4" descr="47904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2875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285720" y="3857628"/>
            <a:ext cx="8229600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با تشكر از حسن توجه شما عزیزان</a:t>
            </a:r>
            <a:r>
              <a:rPr kumimoji="0" lang="fa-IR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fa-IR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fa-IR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fa-I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fa-IR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0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85728"/>
            <a:ext cx="8229600" cy="5643602"/>
          </a:xfrm>
        </p:spPr>
        <p:txBody>
          <a:bodyPr/>
          <a:lstStyle/>
          <a:p>
            <a:pPr eaLnBrk="1" hangingPunct="1"/>
            <a:r>
              <a:rPr lang="fa-IR" b="1" dirty="0" smtClean="0">
                <a:solidFill>
                  <a:srgbClr val="FF0000"/>
                </a:solidFill>
              </a:rPr>
              <a:t>استراتژی های جذب اهداکننده جديد</a:t>
            </a:r>
            <a:r>
              <a:rPr lang="ar-SA" b="1" dirty="0" smtClean="0">
                <a:solidFill>
                  <a:srgbClr val="FF0000"/>
                </a:solidFill>
              </a:rPr>
              <a:t>:</a:t>
            </a:r>
            <a:r>
              <a:rPr lang="ar-SA" dirty="0" smtClean="0">
                <a:solidFill>
                  <a:srgbClr val="FF0000"/>
                </a:solidFill>
              </a:rPr>
              <a:t> </a:t>
            </a:r>
            <a:r>
              <a:rPr lang="fa-IR" dirty="0" smtClean="0">
                <a:solidFill>
                  <a:srgbClr val="FF0000"/>
                </a:solidFill>
              </a:rPr>
              <a:t/>
            </a:r>
            <a:br>
              <a:rPr lang="fa-IR" dirty="0" smtClean="0">
                <a:solidFill>
                  <a:srgbClr val="FF0000"/>
                </a:solidFill>
              </a:rPr>
            </a:br>
            <a:r>
              <a:rPr lang="fa-IR" dirty="0" smtClean="0">
                <a:solidFill>
                  <a:srgbClr val="FF0000"/>
                </a:solidFill>
              </a:rPr>
              <a:t> </a:t>
            </a: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قدم اول: </a:t>
            </a:r>
            <a:r>
              <a:rPr lang="fa-IR" sz="3200" dirty="0" smtClean="0"/>
              <a:t>آموزش و ارتقای فرهنگ اهدای خون</a:t>
            </a:r>
            <a:r>
              <a:rPr lang="fa-IR" sz="3600" dirty="0" smtClean="0"/>
              <a:t/>
            </a:r>
            <a:br>
              <a:rPr lang="fa-IR" sz="3600" dirty="0" smtClean="0"/>
            </a:br>
            <a:r>
              <a:rPr lang="fa-IR" sz="3600" dirty="0" smtClean="0"/>
              <a:t/>
            </a:r>
            <a:br>
              <a:rPr lang="fa-IR" sz="3600" dirty="0" smtClean="0"/>
            </a:br>
            <a:r>
              <a:rPr lang="fa-IR" sz="4800" dirty="0" smtClean="0"/>
              <a:t>قدم دوم: </a:t>
            </a:r>
            <a:r>
              <a:rPr lang="fa-IR" sz="3200" dirty="0" smtClean="0"/>
              <a:t>جذب اهداکننده</a:t>
            </a:r>
            <a:endParaRPr lang="en-US" sz="36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500042"/>
            <a:ext cx="8229600" cy="2209800"/>
          </a:xfrm>
        </p:spPr>
        <p:txBody>
          <a:bodyPr/>
          <a:lstStyle/>
          <a:p>
            <a:r>
              <a:rPr lang="fa-IR" sz="5400" b="1" i="1" dirty="0" smtClean="0">
                <a:solidFill>
                  <a:srgbClr val="FF3399"/>
                </a:solidFill>
                <a:cs typeface="Titr" pitchFamily="2" charset="-78"/>
              </a:rPr>
              <a:t>چرا </a:t>
            </a:r>
            <a:r>
              <a:rPr lang="ar-SA" sz="5400" b="1" i="1" dirty="0" smtClean="0">
                <a:solidFill>
                  <a:srgbClr val="FF3399"/>
                </a:solidFill>
                <a:cs typeface="Titr" pitchFamily="2" charset="-78"/>
              </a:rPr>
              <a:t>آموزش </a:t>
            </a:r>
            <a:r>
              <a:rPr lang="fa-IR" sz="5400" b="1" i="1" dirty="0" smtClean="0">
                <a:solidFill>
                  <a:srgbClr val="FF3399"/>
                </a:solidFill>
                <a:cs typeface="Titr" pitchFamily="2" charset="-78"/>
              </a:rPr>
              <a:t>مهم است.</a:t>
            </a:r>
            <a:br>
              <a:rPr lang="fa-IR" sz="5400" b="1" i="1" dirty="0" smtClean="0">
                <a:solidFill>
                  <a:srgbClr val="FF3399"/>
                </a:solidFill>
                <a:cs typeface="Titr" pitchFamily="2" charset="-78"/>
              </a:rPr>
            </a:br>
            <a:r>
              <a:rPr lang="fa-IR" sz="5400" b="1" i="1" dirty="0" smtClean="0">
                <a:solidFill>
                  <a:srgbClr val="FF3399"/>
                </a:solidFill>
                <a:cs typeface="Titr" pitchFamily="2" charset="-78"/>
              </a:rPr>
              <a:t>زيرا:</a:t>
            </a:r>
            <a:endParaRPr lang="en-US" sz="5400" b="1" i="1" dirty="0">
              <a:solidFill>
                <a:srgbClr val="FF3399"/>
              </a:solidFill>
              <a:cs typeface="Titr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447800"/>
            <a:ext cx="7772400" cy="3124208"/>
          </a:xfrm>
        </p:spPr>
        <p:txBody>
          <a:bodyPr/>
          <a:lstStyle/>
          <a:p>
            <a:pPr algn="just" rtl="1">
              <a:buFontTx/>
              <a:buNone/>
            </a:pPr>
            <a:r>
              <a:rPr lang="fa-IR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ناکافی بودن آگاهی مردم </a:t>
            </a:r>
          </a:p>
          <a:p>
            <a:pPr algn="just" rtl="1">
              <a:buFontTx/>
              <a:buNone/>
            </a:pPr>
            <a:r>
              <a:rPr lang="fa-IR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     درباره </a:t>
            </a:r>
            <a:r>
              <a:rPr lang="ar-SA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شرايط </a:t>
            </a:r>
            <a:r>
              <a:rPr lang="ar-SA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اهدا خون </a:t>
            </a:r>
            <a:endParaRPr lang="fa-IR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1">
              <a:buFontTx/>
              <a:buNone/>
            </a:pPr>
            <a:r>
              <a:rPr lang="fa-IR" sz="4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  درباره موارد مصرف خون</a:t>
            </a:r>
            <a:endParaRPr lang="fa-IR" sz="4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1">
              <a:buFontTx/>
              <a:buNone/>
            </a:pPr>
            <a:r>
              <a:rPr lang="fa-IR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endParaRPr lang="fa-IR" b="1" dirty="0" smtClean="0">
              <a:solidFill>
                <a:srgbClr val="000099"/>
              </a:solidFill>
              <a:cs typeface="Yagut" pitchFamily="2" charset="-78"/>
            </a:endParaRPr>
          </a:p>
          <a:p>
            <a:pPr algn="just" rtl="1">
              <a:buFontTx/>
              <a:buNone/>
            </a:pPr>
            <a:endParaRPr lang="en-US" b="1" dirty="0">
              <a:solidFill>
                <a:srgbClr val="000099"/>
              </a:solidFill>
              <a:cs typeface="Yagut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9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39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 build="p" autoUpdateAnimBg="0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714488"/>
            <a:ext cx="8658228" cy="2209800"/>
          </a:xfrm>
        </p:spPr>
        <p:txBody>
          <a:bodyPr/>
          <a:lstStyle/>
          <a:p>
            <a:r>
              <a:rPr lang="fa-IR" sz="5400" b="1" i="1" dirty="0" smtClean="0">
                <a:solidFill>
                  <a:srgbClr val="FF3399"/>
                </a:solidFill>
                <a:cs typeface="Titr" pitchFamily="2" charset="-78"/>
              </a:rPr>
              <a:t>وجود باورهای غلط و نگرش های منفی در</a:t>
            </a:r>
            <a:r>
              <a:rPr lang="ar-SA" sz="5400" b="1" dirty="0" smtClean="0">
                <a:solidFill>
                  <a:srgbClr val="FF3399"/>
                </a:solidFill>
                <a:cs typeface="Yagut" pitchFamily="2" charset="-78"/>
              </a:rPr>
              <a:t> </a:t>
            </a:r>
            <a:r>
              <a:rPr lang="fa-IR" sz="5400" b="1" i="1" dirty="0" smtClean="0">
                <a:solidFill>
                  <a:srgbClr val="FF3399"/>
                </a:solidFill>
                <a:cs typeface="Titr" pitchFamily="2" charset="-78"/>
              </a:rPr>
              <a:t>جامعه درباره اهدای خون</a:t>
            </a:r>
            <a:endParaRPr lang="en-US" sz="5400" b="1" i="1" dirty="0">
              <a:solidFill>
                <a:srgbClr val="FF3399"/>
              </a:solidFill>
              <a:cs typeface="Titr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285728"/>
            <a:ext cx="7772400" cy="6215106"/>
          </a:xfrm>
        </p:spPr>
        <p:txBody>
          <a:bodyPr/>
          <a:lstStyle/>
          <a:p>
            <a:pPr lvl="0" algn="r">
              <a:buNone/>
            </a:pPr>
            <a:r>
              <a:rPr lang="fa-IR" sz="3600" dirty="0" smtClean="0"/>
              <a:t>   </a:t>
            </a:r>
            <a:r>
              <a:rPr lang="ar-SA" sz="3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Nazanin" pitchFamily="2" charset="-78"/>
              </a:rPr>
              <a:t>تاثير منفي روي سلام</a:t>
            </a:r>
            <a:r>
              <a:rPr lang="fa-IR" sz="3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Nazanin" pitchFamily="2" charset="-78"/>
              </a:rPr>
              <a:t>تی</a:t>
            </a:r>
          </a:p>
          <a:p>
            <a:pPr lvl="0" algn="r">
              <a:buNone/>
            </a:pPr>
            <a:r>
              <a:rPr lang="fa-IR" sz="3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Nazanin" pitchFamily="2" charset="-78"/>
              </a:rPr>
              <a:t>   ابتلا به بيماری هايی مانند</a:t>
            </a:r>
            <a:r>
              <a:rPr lang="ar-SA" sz="3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Nazanin" pitchFamily="2" charset="-78"/>
              </a:rPr>
              <a:t> اي</a:t>
            </a:r>
            <a:r>
              <a:rPr lang="fa-IR" sz="3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Nazanin" pitchFamily="2" charset="-78"/>
              </a:rPr>
              <a:t>دز </a:t>
            </a:r>
            <a:r>
              <a:rPr lang="ar-SA" sz="3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Nazanin" pitchFamily="2" charset="-78"/>
              </a:rPr>
              <a:t>يا هپاتيت </a:t>
            </a:r>
            <a:endParaRPr lang="en-US" sz="3600" i="1" dirty="0" smtClean="0">
              <a:solidFill>
                <a:schemeClr val="tx1">
                  <a:lumMod val="65000"/>
                  <a:lumOff val="35000"/>
                </a:schemeClr>
              </a:solidFill>
              <a:cs typeface="Nazanin" pitchFamily="2" charset="-78"/>
            </a:endParaRPr>
          </a:p>
          <a:p>
            <a:pPr algn="r" eaLnBrk="1" hangingPunct="1">
              <a:buNone/>
            </a:pPr>
            <a:r>
              <a:rPr lang="fa-IR" sz="3600" dirty="0" smtClean="0">
                <a:cs typeface="Nazanin" pitchFamily="2" charset="-78"/>
              </a:rPr>
              <a:t>   ترس از خون </a:t>
            </a:r>
          </a:p>
          <a:p>
            <a:pPr algn="r" eaLnBrk="1" hangingPunct="1">
              <a:buNone/>
            </a:pPr>
            <a:r>
              <a:rPr lang="fa-IR" sz="3600" dirty="0" smtClean="0">
                <a:cs typeface="Nazanin" pitchFamily="2" charset="-78"/>
              </a:rPr>
              <a:t>			   ترس از سوزن زدن</a:t>
            </a:r>
          </a:p>
          <a:p>
            <a:pPr algn="r" eaLnBrk="1" hangingPunct="1">
              <a:buNone/>
            </a:pPr>
            <a:r>
              <a:rPr lang="fa-IR" sz="3600" dirty="0" smtClean="0">
                <a:cs typeface="Nazanin" pitchFamily="2" charset="-78"/>
              </a:rPr>
              <a:t>   ضعيف شدن بدن در اثر اهدای خون</a:t>
            </a:r>
          </a:p>
          <a:p>
            <a:pPr algn="r" eaLnBrk="1" hangingPunct="1">
              <a:buNone/>
            </a:pPr>
            <a:r>
              <a:rPr lang="fa-IR" sz="3600" dirty="0" smtClean="0">
                <a:cs typeface="Nazanin" pitchFamily="2" charset="-78"/>
              </a:rPr>
              <a:t>  خروج خون تميز از بدن در مقابل خروج خون کثيف از بدن در حجامت </a:t>
            </a:r>
          </a:p>
          <a:p>
            <a:pPr algn="r" eaLnBrk="1" hangingPunct="1">
              <a:buNone/>
            </a:pPr>
            <a:r>
              <a:rPr lang="fa-IR" sz="3600" dirty="0" smtClean="0">
                <a:cs typeface="Nazanin" pitchFamily="2" charset="-78"/>
              </a:rPr>
              <a:t>   پيامدهای بعدی در صورت مثبت شدن آزمايش ها </a:t>
            </a:r>
          </a:p>
          <a:p>
            <a:pPr algn="r" eaLnBrk="1" hangingPunct="1">
              <a:buNone/>
            </a:pPr>
            <a:r>
              <a:rPr lang="fa-IR" sz="3600" dirty="0" smtClean="0">
                <a:cs typeface="Nazanin" pitchFamily="2" charset="-78"/>
              </a:rPr>
              <a:t>  اگر يكبار خون اهدا بكنند بايد به اهداي خون ادامه </a:t>
            </a:r>
          </a:p>
          <a:p>
            <a:pPr algn="r" eaLnBrk="1" hangingPunct="1">
              <a:buNone/>
            </a:pPr>
            <a:r>
              <a:rPr lang="fa-IR" sz="3600" dirty="0" smtClean="0">
                <a:cs typeface="Nazanin" pitchFamily="2" charset="-78"/>
              </a:rPr>
              <a:t>بدهند</a:t>
            </a:r>
          </a:p>
          <a:p>
            <a:pPr algn="r" eaLnBrk="1" hangingPunct="1">
              <a:buNone/>
            </a:pPr>
            <a:r>
              <a:rPr lang="fa-IR" sz="3600" dirty="0" smtClean="0"/>
              <a:t> </a:t>
            </a:r>
            <a:endParaRPr lang="en-GB" sz="3600" dirty="0" smtClean="0"/>
          </a:p>
          <a:p>
            <a:pPr algn="r" eaLnBrk="1" hangingPunct="1">
              <a:buNone/>
            </a:pPr>
            <a:r>
              <a:rPr lang="fa-IR" sz="3600" dirty="0" smtClean="0"/>
              <a:t>  </a:t>
            </a:r>
          </a:p>
          <a:p>
            <a:pPr algn="r" eaLnBrk="1" hangingPunct="1">
              <a:buNone/>
            </a:pPr>
            <a:endParaRPr lang="en-US" sz="3600" b="1" dirty="0">
              <a:solidFill>
                <a:srgbClr val="FFFF00"/>
              </a:solidFill>
              <a:cs typeface="Yagut" pitchFamily="2" charset="-78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4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4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4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4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499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uiExpand="1" build="p" autoUpdateAnimBg="0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285860"/>
            <a:ext cx="8229600" cy="3209940"/>
          </a:xfrm>
        </p:spPr>
        <p:txBody>
          <a:bodyPr/>
          <a:lstStyle/>
          <a:p>
            <a:r>
              <a:rPr lang="fa-IR" sz="5400" b="1" dirty="0" smtClean="0">
                <a:solidFill>
                  <a:srgbClr val="FF3399"/>
                </a:solidFill>
                <a:cs typeface="Yagut" pitchFamily="2" charset="-78"/>
              </a:rPr>
              <a:t>وجود </a:t>
            </a:r>
            <a:r>
              <a:rPr lang="ar-SA" sz="5400" b="1" dirty="0" smtClean="0">
                <a:solidFill>
                  <a:srgbClr val="FF3399"/>
                </a:solidFill>
                <a:cs typeface="Yagut" pitchFamily="2" charset="-78"/>
              </a:rPr>
              <a:t>انگيزه هايي غير از </a:t>
            </a:r>
            <a:r>
              <a:rPr lang="fa-IR" sz="5400" b="1" dirty="0" smtClean="0">
                <a:solidFill>
                  <a:srgbClr val="FF3399"/>
                </a:solidFill>
                <a:cs typeface="Yagut" pitchFamily="2" charset="-78"/>
              </a:rPr>
              <a:t>انگيزه های انسان دوستانه و خداپسندانه </a:t>
            </a:r>
            <a:endParaRPr lang="en-US" sz="5400" b="1" i="1" dirty="0">
              <a:solidFill>
                <a:srgbClr val="FF3399"/>
              </a:solidFill>
              <a:cs typeface="Titr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285860"/>
            <a:ext cx="8229600" cy="3209940"/>
          </a:xfrm>
        </p:spPr>
        <p:txBody>
          <a:bodyPr/>
          <a:lstStyle/>
          <a:p>
            <a:pPr algn="r"/>
            <a:r>
              <a:rPr lang="fa-IR" dirty="0" smtClean="0">
                <a:cs typeface="Nazanin" pitchFamily="2" charset="-78"/>
              </a:rPr>
              <a:t>اهدای خون به منظور سلامت اهداکننده</a:t>
            </a: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  <a:cs typeface="Nazanin" pitchFamily="2" charset="-7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utoUpdateAnimBg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1700</TotalTime>
  <Words>506</Words>
  <Application>Microsoft PowerPoint</Application>
  <PresentationFormat>On-screen Show (4:3)</PresentationFormat>
  <Paragraphs>133</Paragraphs>
  <Slides>27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Default Design</vt:lpstr>
      <vt:lpstr>Slide 1</vt:lpstr>
      <vt:lpstr>Slide 2</vt:lpstr>
      <vt:lpstr>استراتژی های جذب اهداکننده جديد:    قدم اول: آموزش و ارتقای فرهنگ اهدای خون  قدم دوم: جذب اهداکننده</vt:lpstr>
      <vt:lpstr>چرا آموزش مهم است. زيرا:</vt:lpstr>
      <vt:lpstr>Slide 5</vt:lpstr>
      <vt:lpstr>وجود باورهای غلط و نگرش های منفی در جامعه درباره اهدای خون</vt:lpstr>
      <vt:lpstr>Slide 7</vt:lpstr>
      <vt:lpstr>وجود انگيزه هايي غير از انگيزه های انسان دوستانه و خداپسندانه </vt:lpstr>
      <vt:lpstr>اهدای خون به منظور سلامت اهداکننده</vt:lpstr>
      <vt:lpstr>اهداي خون به منظور انجام آزمايش رايگان </vt:lpstr>
      <vt:lpstr>Slide 11</vt:lpstr>
      <vt:lpstr>Slide 12</vt:lpstr>
      <vt:lpstr>Slide 13</vt:lpstr>
      <vt:lpstr>شيوه ارايه آموزش</vt:lpstr>
      <vt:lpstr>شايع ترين انگيزه های اهداکنندگان جديد برای اقدام به اهدای خون اول </vt:lpstr>
      <vt:lpstr>قدم دوم: جذب اهداکننده</vt:lpstr>
      <vt:lpstr>شايع ترين روش های آشنايی اهداکنندگان جديد    با انتقال خون </vt:lpstr>
      <vt:lpstr>Slide 18</vt:lpstr>
      <vt:lpstr>شايع ترين روش های آشنايی اهداکنندگان جديد    با انتقال خون </vt:lpstr>
      <vt:lpstr> دسترسی به مخاطبين با مراجعه مستقيم به       محل های تجمع مخاطبين</vt:lpstr>
      <vt:lpstr>Slide 21</vt:lpstr>
      <vt:lpstr>Slide 22</vt:lpstr>
      <vt:lpstr>استفاده از ابزار نوشتاری          مانند:توزيع بروشور و      و                 پمفلتal T  </vt:lpstr>
      <vt:lpstr> تجمعات سياسی مذهبی، نماز های جمعه  </vt:lpstr>
      <vt:lpstr>شايع ترين دلايل برای اظهار بی علاقگی اهداکنندگان جديد به مراجعه مجدد</vt:lpstr>
      <vt:lpstr>Slide 26</vt:lpstr>
      <vt:lpstr>Slide 27</vt:lpstr>
    </vt:vector>
  </TitlesOfParts>
  <Company>IBTO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آش</dc:title>
  <dc:creator>BDRER</dc:creator>
  <cp:lastModifiedBy>FBTO26</cp:lastModifiedBy>
  <cp:revision>151</cp:revision>
  <dcterms:created xsi:type="dcterms:W3CDTF">2003-12-31T05:30:38Z</dcterms:created>
  <dcterms:modified xsi:type="dcterms:W3CDTF">2013-07-29T06:09:38Z</dcterms:modified>
</cp:coreProperties>
</file>