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9" r:id="rId4"/>
    <p:sldId id="260" r:id="rId5"/>
    <p:sldId id="266" r:id="rId6"/>
    <p:sldId id="267" r:id="rId7"/>
    <p:sldId id="268" r:id="rId8"/>
    <p:sldId id="269" r:id="rId9"/>
    <p:sldId id="272" r:id="rId10"/>
    <p:sldId id="271" r:id="rId11"/>
    <p:sldId id="273" r:id="rId12"/>
    <p:sldId id="274" r:id="rId13"/>
    <p:sldId id="275" r:id="rId14"/>
    <p:sldId id="276" r:id="rId15"/>
    <p:sldId id="277" r:id="rId16"/>
    <p:sldId id="278"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1D8BD707-D9CF-40AE-B4C6-C98DA3205C09}" type="datetimeFigureOut">
              <a:rPr lang="en-US" smtClean="0"/>
              <a:pPr/>
              <a:t>7/29/2013</a:t>
            </a:fld>
            <a:endParaRPr lang="en-US"/>
          </a:p>
        </p:txBody>
      </p:sp>
      <p:sp>
        <p:nvSpPr>
          <p:cNvPr id="16" name="Slide Number Placeholder 15"/>
          <p:cNvSpPr>
            <a:spLocks noGrp="1"/>
          </p:cNvSpPr>
          <p:nvPr>
            <p:ph type="sldNum" sz="quarter" idx="11"/>
          </p:nvPr>
        </p:nvSpPr>
        <p:spPr/>
        <p:txBody>
          <a:bodyPr/>
          <a:lstStyle/>
          <a:p>
            <a:fld id="{B6F15528-21DE-4FAA-801E-634DDDAF4B2B}"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1D8BD707-D9CF-40AE-B4C6-C98DA3205C09}" type="datetimeFigureOut">
              <a:rPr lang="en-US" smtClean="0"/>
              <a:pPr/>
              <a:t>7/29/2013</a:t>
            </a:fld>
            <a:endParaRPr lang="en-US"/>
          </a:p>
        </p:txBody>
      </p:sp>
      <p:sp>
        <p:nvSpPr>
          <p:cNvPr id="15" name="Slide Number Placeholder 14"/>
          <p:cNvSpPr>
            <a:spLocks noGrp="1"/>
          </p:cNvSpPr>
          <p:nvPr>
            <p:ph type="sldNum" sz="quarter" idx="15"/>
          </p:nvPr>
        </p:nvSpPr>
        <p:spPr/>
        <p:txBody>
          <a:bodyPr/>
          <a:lstStyle>
            <a:lvl1pPr algn="ctr">
              <a:defRPr/>
            </a:lvl1pPr>
          </a:lstStyle>
          <a:p>
            <a:fld id="{B6F15528-21DE-4FAA-801E-634DDDAF4B2B}"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D8BD707-D9CF-40AE-B4C6-C98DA3205C09}" type="datetimeFigureOut">
              <a:rPr lang="en-US" smtClean="0"/>
              <a:pPr/>
              <a:t>7/29/2013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7/29/2013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7/29/2013</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7/29/2013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1D8BD707-D9CF-40AE-B4C6-C98DA3205C09}" type="datetimeFigureOut">
              <a:rPr lang="en-US" smtClean="0"/>
              <a:pPr/>
              <a:t>7/29/2013</a:t>
            </a:fld>
            <a:endParaRPr lang="en-US"/>
          </a:p>
        </p:txBody>
      </p:sp>
      <p:sp>
        <p:nvSpPr>
          <p:cNvPr id="9" name="Slide Number Placeholder 8"/>
          <p:cNvSpPr>
            <a:spLocks noGrp="1"/>
          </p:cNvSpPr>
          <p:nvPr>
            <p:ph type="sldNum" sz="quarter" idx="15"/>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7/29/2013</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1D8BD707-D9CF-40AE-B4C6-C98DA3205C09}" type="datetimeFigureOut">
              <a:rPr lang="en-US" smtClean="0"/>
              <a:pPr/>
              <a:t>7/29/2013</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B6F15528-21DE-4FAA-801E-634DDDAF4B2B}"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p:txBody>
          <a:bodyPr/>
          <a:lstStyle/>
          <a:p>
            <a:pPr rtl="1"/>
            <a:endParaRPr lang="en-US" dirty="0"/>
          </a:p>
        </p:txBody>
      </p:sp>
      <p:sp>
        <p:nvSpPr>
          <p:cNvPr id="5" name="Title 4"/>
          <p:cNvSpPr>
            <a:spLocks noGrp="1"/>
          </p:cNvSpPr>
          <p:nvPr>
            <p:ph type="ctrTitle"/>
          </p:nvPr>
        </p:nvSpPr>
        <p:spPr/>
        <p:txBody>
          <a:bodyPr/>
          <a:lstStyle/>
          <a:p>
            <a:r>
              <a:rPr lang="fa-IR" dirty="0" smtClean="0"/>
              <a:t>بسم الله الرحمن الرحیم</a:t>
            </a:r>
            <a:endParaRPr lang="en-US" dirty="0"/>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05000"/>
            <a:ext cx="8229600" cy="3276600"/>
          </a:xfrm>
        </p:spPr>
        <p:txBody>
          <a:bodyPr>
            <a:normAutofit fontScale="25000" lnSpcReduction="20000"/>
          </a:bodyPr>
          <a:lstStyle/>
          <a:p>
            <a:pPr algn="r" rtl="1">
              <a:buNone/>
            </a:pPr>
            <a:r>
              <a:rPr lang="fa-IR" sz="7200" dirty="0" smtClean="0"/>
              <a:t>رنگ كارت شناسايي اهداكنندگان مستمر مطابق با جدول ذيل تعيين مي گردد .</a:t>
            </a:r>
            <a:br>
              <a:rPr lang="fa-IR" sz="7200" dirty="0" smtClean="0"/>
            </a:br>
            <a:endParaRPr lang="fa-IR" sz="7200" dirty="0" smtClean="0"/>
          </a:p>
          <a:p>
            <a:pPr algn="r" rtl="1">
              <a:buNone/>
            </a:pPr>
            <a:endParaRPr lang="fa-IR" sz="2400" dirty="0" smtClean="0"/>
          </a:p>
          <a:p>
            <a:pPr algn="r" rtl="1">
              <a:buNone/>
            </a:pPr>
            <a:endParaRPr lang="fa-IR" sz="2400" dirty="0" smtClean="0"/>
          </a:p>
          <a:p>
            <a:pPr algn="r" rtl="1">
              <a:buNone/>
            </a:pPr>
            <a:endParaRPr lang="fa-IR" sz="2400" dirty="0" smtClean="0"/>
          </a:p>
          <a:p>
            <a:pPr algn="r" rtl="1">
              <a:buNone/>
            </a:pPr>
            <a:endParaRPr lang="fa-IR" sz="2400" dirty="0" smtClean="0"/>
          </a:p>
          <a:p>
            <a:pPr algn="r" rtl="1">
              <a:buNone/>
            </a:pPr>
            <a:endParaRPr lang="fa-IR" sz="2400" dirty="0" smtClean="0"/>
          </a:p>
          <a:p>
            <a:pPr algn="r" rtl="1">
              <a:buNone/>
            </a:pPr>
            <a:endParaRPr lang="fa-IR" sz="2400" dirty="0" smtClean="0"/>
          </a:p>
          <a:p>
            <a:pPr algn="r" rtl="1">
              <a:buNone/>
            </a:pPr>
            <a:endParaRPr lang="fa-IR" sz="2400" dirty="0" smtClean="0"/>
          </a:p>
          <a:p>
            <a:pPr rtl="1"/>
            <a:r>
              <a:rPr lang="fa-IR" dirty="0" smtClean="0"/>
              <a:t/>
            </a:r>
            <a:br>
              <a:rPr lang="fa-IR" dirty="0" smtClean="0"/>
            </a:br>
            <a:endParaRPr lang="fa-IR" dirty="0" smtClean="0"/>
          </a:p>
          <a:p>
            <a:pPr rtl="1"/>
            <a:r>
              <a:rPr lang="fa-IR" dirty="0" smtClean="0"/>
              <a:t/>
            </a:r>
            <a:br>
              <a:rPr lang="fa-IR" dirty="0" smtClean="0"/>
            </a:br>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endParaRPr lang="fa-IR" dirty="0" smtClean="0"/>
          </a:p>
          <a:p>
            <a:pPr rtl="1">
              <a:buNone/>
            </a:pPr>
            <a:r>
              <a:rPr lang="fa-IR" sz="8000" dirty="0" smtClean="0"/>
              <a:t>جهت يادآوري زمان اهداي خون بعدي اهداكننده ، كارت ديگري تحت عنوان كارت يادآور اهداي خون صادر و به وي تحويل مي گردد .</a:t>
            </a:r>
            <a:endParaRPr lang="en-US" sz="8000" dirty="0" smtClean="0"/>
          </a:p>
          <a:p>
            <a:pPr algn="r" rtl="1">
              <a:buNone/>
            </a:pPr>
            <a:endParaRPr lang="en-US" dirty="0"/>
          </a:p>
        </p:txBody>
      </p:sp>
      <p:sp>
        <p:nvSpPr>
          <p:cNvPr id="2" name="Title 1"/>
          <p:cNvSpPr>
            <a:spLocks noGrp="1"/>
          </p:cNvSpPr>
          <p:nvPr>
            <p:ph type="title"/>
          </p:nvPr>
        </p:nvSpPr>
        <p:spPr>
          <a:xfrm>
            <a:off x="533400" y="533400"/>
            <a:ext cx="8382000" cy="2087562"/>
          </a:xfrm>
        </p:spPr>
        <p:txBody>
          <a:bodyPr>
            <a:normAutofit fontScale="90000"/>
          </a:bodyPr>
          <a:lstStyle/>
          <a:p>
            <a:pPr algn="ctr" rtl="1"/>
            <a:r>
              <a:rPr lang="fa-IR" sz="2400" b="1" dirty="0" smtClean="0">
                <a:solidFill>
                  <a:srgbClr val="FFC000"/>
                </a:solidFill>
              </a:rPr>
              <a:t>كارت عضويت اهداكنندگان مستمر :</a:t>
            </a:r>
            <a:r>
              <a:rPr lang="en-US" sz="2400" dirty="0" smtClean="0">
                <a:solidFill>
                  <a:srgbClr val="FFC000"/>
                </a:solidFill>
              </a:rPr>
              <a:t/>
            </a:r>
            <a:br>
              <a:rPr lang="en-US" sz="2400" dirty="0" smtClean="0">
                <a:solidFill>
                  <a:srgbClr val="FFC000"/>
                </a:solidFill>
              </a:rPr>
            </a:br>
            <a:r>
              <a:rPr lang="fa-IR" sz="2400" dirty="0" smtClean="0"/>
              <a:t>كارت عضويت اهداكنندگان مستمر براي كليه اهداكنندگان مستمري كه  شرايط اهداي خون مجدد را دارند صادر مي گردد . اين كارت داراي باركد ، كد ملي فرد اهداكننده بوده و تصوير وي به صورت اسكن شده روي آن نقش بسته است .</a:t>
            </a:r>
            <a:r>
              <a:rPr lang="en-US" sz="2400" dirty="0" smtClean="0"/>
              <a:t/>
            </a:r>
            <a:br>
              <a:rPr lang="en-US" sz="2400" dirty="0" smtClean="0"/>
            </a:br>
            <a:r>
              <a:rPr lang="fa-IR" sz="2400" dirty="0" smtClean="0"/>
              <a:t>كارت عضويت اهداكنندگان مستمر برحسب تعداد دفعات اهداي آنها در رنگهاي مختلفي صادر   مي گردد</a:t>
            </a:r>
            <a:r>
              <a:rPr lang="fa-IR" sz="2000" dirty="0" smtClean="0"/>
              <a:t> 	</a:t>
            </a:r>
            <a:r>
              <a:rPr lang="fa-IR" sz="2400" dirty="0" smtClean="0"/>
              <a:t> .</a:t>
            </a:r>
            <a:r>
              <a:rPr lang="en-US" sz="2400" dirty="0" smtClean="0"/>
              <a:t/>
            </a:r>
            <a:br>
              <a:rPr lang="en-US" sz="2400" dirty="0" smtClean="0"/>
            </a:br>
            <a:r>
              <a:rPr lang="fa-IR" sz="2400" dirty="0" smtClean="0"/>
              <a:t> </a:t>
            </a:r>
            <a:endParaRPr lang="en-US" sz="2400" dirty="0"/>
          </a:p>
        </p:txBody>
      </p:sp>
      <p:graphicFrame>
        <p:nvGraphicFramePr>
          <p:cNvPr id="4" name="Table 3"/>
          <p:cNvGraphicFramePr>
            <a:graphicFrameLocks noGrp="1"/>
          </p:cNvGraphicFramePr>
          <p:nvPr>
            <p:extLst>
              <p:ext uri="{D42A27DB-BD31-4B8C-83A1-F6EECF244321}">
                <p14:modId xmlns="" xmlns:p14="http://schemas.microsoft.com/office/powerpoint/2010/main" val="3491424832"/>
              </p:ext>
            </p:extLst>
          </p:nvPr>
        </p:nvGraphicFramePr>
        <p:xfrm>
          <a:off x="685800" y="2438400"/>
          <a:ext cx="7696200" cy="2560320"/>
        </p:xfrm>
        <a:graphic>
          <a:graphicData uri="http://schemas.openxmlformats.org/drawingml/2006/table">
            <a:tbl>
              <a:tblPr firstRow="1" bandRow="1">
                <a:tableStyleId>{5C22544A-7EE6-4342-B048-85BDC9FD1C3A}</a:tableStyleId>
              </a:tblPr>
              <a:tblGrid>
                <a:gridCol w="2565400"/>
                <a:gridCol w="2565400"/>
                <a:gridCol w="2565400"/>
              </a:tblGrid>
              <a:tr h="185057">
                <a:tc gridSpan="3">
                  <a:txBody>
                    <a:bodyPr/>
                    <a:lstStyle/>
                    <a:p>
                      <a:pPr algn="ctr"/>
                      <a:r>
                        <a:rPr lang="fa-IR" dirty="0" smtClean="0">
                          <a:solidFill>
                            <a:schemeClr val="tx1"/>
                          </a:solidFill>
                        </a:rPr>
                        <a:t>تعداد کل</a:t>
                      </a:r>
                      <a:r>
                        <a:rPr lang="fa-IR" baseline="0" dirty="0" smtClean="0">
                          <a:solidFill>
                            <a:schemeClr val="tx1"/>
                          </a:solidFill>
                        </a:rPr>
                        <a:t> اهداء</a:t>
                      </a:r>
                      <a:endParaRPr lang="en-US" dirty="0">
                        <a:solidFill>
                          <a:schemeClr val="tx1"/>
                        </a:solidFill>
                      </a:endParaRPr>
                    </a:p>
                  </a:txBody>
                  <a:tcPr>
                    <a:solidFill>
                      <a:schemeClr val="bg2">
                        <a:lumMod val="20000"/>
                        <a:lumOff val="80000"/>
                      </a:schemeClr>
                    </a:solidFill>
                  </a:tcPr>
                </a:tc>
                <a:tc hMerge="1">
                  <a:txBody>
                    <a:bodyPr/>
                    <a:lstStyle/>
                    <a:p>
                      <a:endParaRPr lang="en-US"/>
                    </a:p>
                  </a:txBody>
                  <a:tcPr/>
                </a:tc>
                <a:tc hMerge="1">
                  <a:txBody>
                    <a:bodyPr/>
                    <a:lstStyle/>
                    <a:p>
                      <a:endParaRPr lang="en-US" dirty="0"/>
                    </a:p>
                  </a:txBody>
                  <a:tcPr/>
                </a:tc>
              </a:tr>
              <a:tr h="185057">
                <a:tc>
                  <a:txBody>
                    <a:bodyPr/>
                    <a:lstStyle/>
                    <a:p>
                      <a:pPr algn="ctr"/>
                      <a:r>
                        <a:rPr lang="fa-IR" dirty="0" smtClean="0"/>
                        <a:t>برای زنان</a:t>
                      </a:r>
                      <a:endParaRPr lang="en-US" dirty="0"/>
                    </a:p>
                  </a:txBody>
                  <a:tcPr>
                    <a:solidFill>
                      <a:schemeClr val="bg2">
                        <a:lumMod val="20000"/>
                        <a:lumOff val="80000"/>
                      </a:schemeClr>
                    </a:solidFill>
                  </a:tcPr>
                </a:tc>
                <a:tc>
                  <a:txBody>
                    <a:bodyPr/>
                    <a:lstStyle/>
                    <a:p>
                      <a:pPr algn="ctr"/>
                      <a:r>
                        <a:rPr lang="fa-IR" dirty="0" smtClean="0"/>
                        <a:t>برای مردان</a:t>
                      </a:r>
                      <a:endParaRPr lang="en-US" dirty="0"/>
                    </a:p>
                  </a:txBody>
                  <a:tcPr>
                    <a:solidFill>
                      <a:schemeClr val="bg2">
                        <a:lumMod val="20000"/>
                        <a:lumOff val="80000"/>
                      </a:schemeClr>
                    </a:solidFill>
                  </a:tcPr>
                </a:tc>
                <a:tc>
                  <a:txBody>
                    <a:bodyPr/>
                    <a:lstStyle/>
                    <a:p>
                      <a:pPr algn="ctr"/>
                      <a:r>
                        <a:rPr lang="fa-IR" dirty="0" smtClean="0"/>
                        <a:t>رنگ کارت</a:t>
                      </a:r>
                      <a:endParaRPr lang="en-US" dirty="0"/>
                    </a:p>
                  </a:txBody>
                  <a:tcPr>
                    <a:solidFill>
                      <a:schemeClr val="bg2">
                        <a:lumMod val="20000"/>
                        <a:lumOff val="80000"/>
                      </a:schemeClr>
                    </a:solidFill>
                  </a:tcPr>
                </a:tc>
              </a:tr>
              <a:tr h="185057">
                <a:tc>
                  <a:txBody>
                    <a:bodyPr/>
                    <a:lstStyle/>
                    <a:p>
                      <a:pPr algn="ctr"/>
                      <a:r>
                        <a:rPr lang="fa-IR" dirty="0" smtClean="0"/>
                        <a:t>2 تا 7 بار</a:t>
                      </a:r>
                      <a:endParaRPr lang="en-US" dirty="0"/>
                    </a:p>
                  </a:txBody>
                  <a:tcPr>
                    <a:solidFill>
                      <a:schemeClr val="tx1"/>
                    </a:solidFill>
                  </a:tcPr>
                </a:tc>
                <a:tc>
                  <a:txBody>
                    <a:bodyPr/>
                    <a:lstStyle/>
                    <a:p>
                      <a:pPr algn="ctr"/>
                      <a:r>
                        <a:rPr lang="fa-IR" dirty="0" smtClean="0"/>
                        <a:t>2 تا 9 بار</a:t>
                      </a:r>
                      <a:endParaRPr lang="en-US" dirty="0"/>
                    </a:p>
                  </a:txBody>
                  <a:tcPr>
                    <a:solidFill>
                      <a:schemeClr val="tx1"/>
                    </a:solidFill>
                  </a:tcPr>
                </a:tc>
                <a:tc>
                  <a:txBody>
                    <a:bodyPr/>
                    <a:lstStyle/>
                    <a:p>
                      <a:pPr algn="ctr"/>
                      <a:r>
                        <a:rPr lang="fa-IR" dirty="0" smtClean="0"/>
                        <a:t>سفید</a:t>
                      </a:r>
                      <a:endParaRPr lang="en-US" dirty="0"/>
                    </a:p>
                  </a:txBody>
                  <a:tcPr>
                    <a:solidFill>
                      <a:schemeClr val="tx1"/>
                    </a:solidFill>
                  </a:tcPr>
                </a:tc>
              </a:tr>
              <a:tr h="185057">
                <a:tc>
                  <a:txBody>
                    <a:bodyPr/>
                    <a:lstStyle/>
                    <a:p>
                      <a:pPr algn="ctr"/>
                      <a:r>
                        <a:rPr lang="fa-IR" dirty="0" smtClean="0"/>
                        <a:t>8 تا 14 بار</a:t>
                      </a:r>
                      <a:endParaRPr lang="en-US" dirty="0"/>
                    </a:p>
                  </a:txBody>
                  <a:tcPr>
                    <a:solidFill>
                      <a:srgbClr val="92D050"/>
                    </a:solidFill>
                  </a:tcPr>
                </a:tc>
                <a:tc>
                  <a:txBody>
                    <a:bodyPr/>
                    <a:lstStyle/>
                    <a:p>
                      <a:pPr algn="ctr"/>
                      <a:r>
                        <a:rPr lang="fa-IR" dirty="0" smtClean="0"/>
                        <a:t>10 تا</a:t>
                      </a:r>
                      <a:r>
                        <a:rPr lang="fa-IR" baseline="0" dirty="0" smtClean="0"/>
                        <a:t> 24 بار</a:t>
                      </a:r>
                      <a:endParaRPr lang="en-US" dirty="0"/>
                    </a:p>
                  </a:txBody>
                  <a:tcPr>
                    <a:solidFill>
                      <a:srgbClr val="92D050"/>
                    </a:solidFill>
                  </a:tcPr>
                </a:tc>
                <a:tc>
                  <a:txBody>
                    <a:bodyPr/>
                    <a:lstStyle/>
                    <a:p>
                      <a:pPr algn="ctr"/>
                      <a:r>
                        <a:rPr lang="fa-IR" dirty="0" smtClean="0"/>
                        <a:t>سبز</a:t>
                      </a:r>
                      <a:endParaRPr lang="en-US" dirty="0"/>
                    </a:p>
                  </a:txBody>
                  <a:tcPr>
                    <a:solidFill>
                      <a:srgbClr val="92D050"/>
                    </a:solidFill>
                  </a:tcPr>
                </a:tc>
              </a:tr>
              <a:tr h="185057">
                <a:tc>
                  <a:txBody>
                    <a:bodyPr/>
                    <a:lstStyle/>
                    <a:p>
                      <a:pPr algn="ctr"/>
                      <a:r>
                        <a:rPr lang="fa-IR" dirty="0" smtClean="0"/>
                        <a:t>15 تا 39 بار</a:t>
                      </a:r>
                      <a:endParaRPr lang="en-US" dirty="0"/>
                    </a:p>
                  </a:txBody>
                  <a:tcPr>
                    <a:solidFill>
                      <a:srgbClr val="FF0000"/>
                    </a:solidFill>
                  </a:tcPr>
                </a:tc>
                <a:tc>
                  <a:txBody>
                    <a:bodyPr/>
                    <a:lstStyle/>
                    <a:p>
                      <a:pPr algn="ctr"/>
                      <a:r>
                        <a:rPr lang="fa-IR" dirty="0" smtClean="0"/>
                        <a:t>25 تا 49 بار</a:t>
                      </a:r>
                      <a:endParaRPr lang="en-US" dirty="0"/>
                    </a:p>
                  </a:txBody>
                  <a:tcPr>
                    <a:solidFill>
                      <a:srgbClr val="FF0000"/>
                    </a:solidFill>
                  </a:tcPr>
                </a:tc>
                <a:tc>
                  <a:txBody>
                    <a:bodyPr/>
                    <a:lstStyle/>
                    <a:p>
                      <a:pPr algn="ctr"/>
                      <a:r>
                        <a:rPr lang="fa-IR" dirty="0" smtClean="0"/>
                        <a:t>قرمز</a:t>
                      </a:r>
                      <a:endParaRPr lang="en-US" dirty="0"/>
                    </a:p>
                  </a:txBody>
                  <a:tcPr>
                    <a:solidFill>
                      <a:srgbClr val="FF0000"/>
                    </a:solidFill>
                  </a:tcPr>
                </a:tc>
              </a:tr>
              <a:tr h="185057">
                <a:tc>
                  <a:txBody>
                    <a:bodyPr/>
                    <a:lstStyle/>
                    <a:p>
                      <a:pPr algn="ctr"/>
                      <a:r>
                        <a:rPr lang="fa-IR" dirty="0" smtClean="0"/>
                        <a:t>40 تا 69 بار</a:t>
                      </a:r>
                      <a:endParaRPr lang="en-US" dirty="0"/>
                    </a:p>
                  </a:txBody>
                  <a:tcPr>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path path="circle">
                        <a:fillToRect l="50000" t="50000" r="50000" b="50000"/>
                      </a:path>
                      <a:tileRect/>
                    </a:gradFill>
                  </a:tcPr>
                </a:tc>
                <a:tc>
                  <a:txBody>
                    <a:bodyPr/>
                    <a:lstStyle/>
                    <a:p>
                      <a:pPr algn="ctr"/>
                      <a:r>
                        <a:rPr lang="fa-IR" dirty="0" smtClean="0"/>
                        <a:t>50</a:t>
                      </a:r>
                      <a:r>
                        <a:rPr lang="fa-IR" baseline="0" dirty="0" smtClean="0"/>
                        <a:t> تا 99 بار</a:t>
                      </a:r>
                      <a:endParaRPr lang="en-US" dirty="0"/>
                    </a:p>
                  </a:txBody>
                  <a:tcPr>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path path="circle">
                        <a:fillToRect l="50000" t="50000" r="50000" b="50000"/>
                      </a:path>
                      <a:tileRect/>
                    </a:gradFill>
                  </a:tcPr>
                </a:tc>
                <a:tc>
                  <a:txBody>
                    <a:bodyPr/>
                    <a:lstStyle/>
                    <a:p>
                      <a:pPr algn="ctr"/>
                      <a:r>
                        <a:rPr lang="fa-IR" dirty="0" smtClean="0"/>
                        <a:t>نقره ای</a:t>
                      </a:r>
                      <a:endParaRPr lang="en-US" dirty="0"/>
                    </a:p>
                  </a:txBody>
                  <a:tcPr>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path path="circle">
                        <a:fillToRect l="50000" t="50000" r="50000" b="50000"/>
                      </a:path>
                      <a:tileRect/>
                    </a:gradFill>
                  </a:tcPr>
                </a:tc>
              </a:tr>
              <a:tr h="185057">
                <a:tc>
                  <a:txBody>
                    <a:bodyPr/>
                    <a:lstStyle/>
                    <a:p>
                      <a:pPr algn="ctr"/>
                      <a:r>
                        <a:rPr lang="fa-IR" dirty="0" smtClean="0">
                          <a:solidFill>
                            <a:schemeClr val="bg1"/>
                          </a:solidFill>
                        </a:rPr>
                        <a:t>70</a:t>
                      </a:r>
                      <a:r>
                        <a:rPr lang="fa-IR" baseline="0" dirty="0" smtClean="0">
                          <a:solidFill>
                            <a:schemeClr val="bg1"/>
                          </a:solidFill>
                        </a:rPr>
                        <a:t> بار به بالا</a:t>
                      </a:r>
                      <a:endParaRPr lang="en-US" dirty="0">
                        <a:solidFill>
                          <a:schemeClr val="bg1"/>
                        </a:solidFill>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path path="circle">
                        <a:fillToRect l="50000" t="50000" r="50000" b="50000"/>
                      </a:path>
                      <a:tileRect/>
                    </a:gradFill>
                  </a:tcPr>
                </a:tc>
                <a:tc>
                  <a:txBody>
                    <a:bodyPr/>
                    <a:lstStyle/>
                    <a:p>
                      <a:pPr algn="ctr"/>
                      <a:r>
                        <a:rPr lang="fa-IR" dirty="0" smtClean="0">
                          <a:solidFill>
                            <a:schemeClr val="bg1"/>
                          </a:solidFill>
                        </a:rPr>
                        <a:t>100</a:t>
                      </a:r>
                      <a:r>
                        <a:rPr lang="fa-IR" baseline="0" dirty="0" smtClean="0">
                          <a:solidFill>
                            <a:schemeClr val="bg1"/>
                          </a:solidFill>
                        </a:rPr>
                        <a:t> بار به بالا</a:t>
                      </a:r>
                      <a:endParaRPr lang="en-US" dirty="0">
                        <a:solidFill>
                          <a:schemeClr val="bg1"/>
                        </a:solidFill>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path path="circle">
                        <a:fillToRect l="50000" t="50000" r="50000" b="50000"/>
                      </a:path>
                      <a:tileRect/>
                    </a:gradFill>
                  </a:tcPr>
                </a:tc>
                <a:tc>
                  <a:txBody>
                    <a:bodyPr/>
                    <a:lstStyle/>
                    <a:p>
                      <a:pPr algn="ctr"/>
                      <a:r>
                        <a:rPr lang="fa-IR" dirty="0" smtClean="0">
                          <a:solidFill>
                            <a:schemeClr val="bg1"/>
                          </a:solidFill>
                        </a:rPr>
                        <a:t>طلایی</a:t>
                      </a:r>
                      <a:endParaRPr lang="en-US" dirty="0">
                        <a:solidFill>
                          <a:schemeClr val="bg1"/>
                        </a:solidFill>
                      </a:endParaRPr>
                    </a:p>
                  </a:txBody>
                  <a:tcPr>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path path="circle">
                        <a:fillToRect l="50000" t="50000" r="50000" b="50000"/>
                      </a:path>
                      <a:tileRect/>
                    </a:gradFill>
                  </a:tcPr>
                </a:tc>
              </a:tr>
            </a:tbl>
          </a:graphicData>
        </a:graphic>
      </p:graphicFrame>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3200400"/>
            <a:ext cx="8229600" cy="2819400"/>
          </a:xfrm>
        </p:spPr>
        <p:txBody>
          <a:bodyPr/>
          <a:lstStyle/>
          <a:p>
            <a:pPr algn="r" rtl="1"/>
            <a:r>
              <a:rPr lang="fa-IR" dirty="0" smtClean="0"/>
              <a:t>گزارش زمین لرزه بم</a:t>
            </a:r>
            <a:endParaRPr lang="en-US" dirty="0" smtClean="0"/>
          </a:p>
          <a:p>
            <a:pPr algn="r" rtl="1">
              <a:buNone/>
            </a:pPr>
            <a:endParaRPr lang="fa-IR" dirty="0" smtClean="0"/>
          </a:p>
          <a:p>
            <a:pPr algn="r" rtl="1"/>
            <a:r>
              <a:rPr lang="fa-IR" dirty="0" smtClean="0"/>
              <a:t>اطلاعیه سازمان انتقال خون کشور بعد از 48 ساعت</a:t>
            </a:r>
            <a:endParaRPr lang="en-US" dirty="0" smtClean="0"/>
          </a:p>
          <a:p>
            <a:pPr algn="r" rtl="1">
              <a:buNone/>
            </a:pPr>
            <a:endParaRPr lang="fa-IR" dirty="0" smtClean="0"/>
          </a:p>
          <a:p>
            <a:pPr algn="r" rtl="1"/>
            <a:r>
              <a:rPr lang="fa-IR" dirty="0" smtClean="0"/>
              <a:t>تجربه 11 سپتامبر و اهداکنندگان خون ( تحقیق دکتر جونز سال 2002)</a:t>
            </a:r>
            <a:endParaRPr lang="en-US" dirty="0"/>
          </a:p>
        </p:txBody>
      </p:sp>
      <p:sp>
        <p:nvSpPr>
          <p:cNvPr id="2" name="Title 1"/>
          <p:cNvSpPr>
            <a:spLocks noGrp="1"/>
          </p:cNvSpPr>
          <p:nvPr>
            <p:ph type="title"/>
          </p:nvPr>
        </p:nvSpPr>
        <p:spPr>
          <a:xfrm>
            <a:off x="609600" y="1143000"/>
            <a:ext cx="8229600" cy="1828800"/>
          </a:xfrm>
        </p:spPr>
        <p:txBody>
          <a:bodyPr>
            <a:normAutofit fontScale="90000"/>
          </a:bodyPr>
          <a:lstStyle/>
          <a:p>
            <a:pPr algn="r" rtl="1"/>
            <a:r>
              <a:rPr lang="fa-IR" sz="3100" dirty="0" smtClean="0">
                <a:solidFill>
                  <a:srgbClr val="FFC000"/>
                </a:solidFill>
              </a:rPr>
              <a:t>نقش اهداکنندگان در هنگام بروز حوادث چیست؟</a:t>
            </a:r>
            <a:r>
              <a:rPr sz="2800" smtClean="0"/>
              <a:t/>
            </a:r>
            <a:br>
              <a:rPr sz="2800" smtClean="0"/>
            </a:br>
            <a:r>
              <a:rPr lang="fa-IR" sz="2800" dirty="0" smtClean="0"/>
              <a:t/>
            </a:r>
            <a:br>
              <a:rPr lang="fa-IR" sz="2800" dirty="0" smtClean="0"/>
            </a:br>
            <a:r>
              <a:rPr lang="fa-IR" sz="3100" dirty="0" smtClean="0">
                <a:solidFill>
                  <a:srgbClr val="FFC000"/>
                </a:solidFill>
              </a:rPr>
              <a:t>به نظر شما هجوم اهداکنندگان و اصرار بر اهدای خون در هنگام بروز حوادث چه مشکلاتی را در بر دارد؟</a:t>
            </a:r>
            <a:br>
              <a:rPr lang="fa-IR" sz="3100" dirty="0" smtClean="0">
                <a:solidFill>
                  <a:srgbClr val="FFC000"/>
                </a:solidFill>
              </a:rPr>
            </a:br>
            <a:endParaRPr lang="en-US" sz="3100" dirty="0">
              <a:solidFill>
                <a:srgbClr val="FFC000"/>
              </a:solidFill>
            </a:endParaRPr>
          </a:p>
        </p:txBody>
      </p:sp>
    </p:spTree>
  </p:cSld>
  <p:clrMapOvr>
    <a:masterClrMapping/>
  </p:clrMapOvr>
  <p:transition>
    <p:wipe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Dell\Desktop\انواع اهداکنندگان\ib55 001.jpg"/>
          <p:cNvPicPr>
            <a:picLocks noGrp="1" noChangeAspect="1" noChangeArrowheads="1"/>
          </p:cNvPicPr>
          <p:nvPr>
            <p:ph sz="half" idx="1"/>
          </p:nvPr>
        </p:nvPicPr>
        <p:blipFill>
          <a:blip r:embed="rId2"/>
          <a:srcRect/>
          <a:stretch>
            <a:fillRect/>
          </a:stretch>
        </p:blipFill>
        <p:spPr bwMode="auto">
          <a:xfrm>
            <a:off x="509406" y="381000"/>
            <a:ext cx="3934188" cy="5943600"/>
          </a:xfrm>
          <a:prstGeom prst="rect">
            <a:avLst/>
          </a:prstGeom>
          <a:noFill/>
        </p:spPr>
      </p:pic>
      <p:pic>
        <p:nvPicPr>
          <p:cNvPr id="1026" name="Picture 2" descr="C:\Users\Dell\Desktop\انواع اهداکنندگان\ib55 002.jpg"/>
          <p:cNvPicPr>
            <a:picLocks noGrp="1" noChangeAspect="1" noChangeArrowheads="1"/>
          </p:cNvPicPr>
          <p:nvPr>
            <p:ph sz="half" idx="2"/>
          </p:nvPr>
        </p:nvPicPr>
        <p:blipFill>
          <a:blip r:embed="rId3"/>
          <a:srcRect/>
          <a:stretch>
            <a:fillRect/>
          </a:stretch>
        </p:blipFill>
        <p:spPr bwMode="auto">
          <a:xfrm>
            <a:off x="4648200" y="381000"/>
            <a:ext cx="4038600" cy="5943600"/>
          </a:xfrm>
          <a:prstGeom prst="rect">
            <a:avLst/>
          </a:prstGeom>
          <a:noFill/>
        </p:spPr>
      </p:pic>
    </p:spTree>
  </p:cSld>
  <p:clrMapOvr>
    <a:masterClrMapping/>
  </p:clrMapOvr>
  <p:transition>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fontScale="77500" lnSpcReduction="20000"/>
          </a:bodyPr>
          <a:lstStyle/>
          <a:p>
            <a:pPr algn="r" rtl="1"/>
            <a:r>
              <a:rPr lang="fa-IR" dirty="0" smtClean="0"/>
              <a:t>به دلیل هجوم زیاد برای اهدای خون و صفهای طولانی اگر عده ای موفق به اهدای خون نشوند ممکن است مجددا برای اهدای خون مراجعه نکننددر نتیجه زمانی که نیاز واقعی به خون وجود دارد متقاضیان اهدای خون کم باشند.</a:t>
            </a:r>
          </a:p>
          <a:p>
            <a:pPr algn="r" rtl="1"/>
            <a:r>
              <a:rPr lang="fa-IR" dirty="0" smtClean="0"/>
              <a:t>تهیه مواد لازم و تامین نیروی انسانی عظیم برای انجام آزمایشات بر روی خونهای اهدایی بسیار سخت است و جداسازی فراورده ها ( گلبولهای قرمز،پلاکت و ....)از خونهای اهدایی موجب تاخیر در آماده سازی خون و ارسال به بیمارستانها می شود</a:t>
            </a:r>
          </a:p>
          <a:p>
            <a:pPr algn="r" rtl="1"/>
            <a:r>
              <a:rPr lang="fa-IR" dirty="0" smtClean="0"/>
              <a:t>گاهی مقدار خون جمع آوری شده خیلی بیشتر از میزان مورد نیاز واقعی بیماران به خون است. لذا به دلیل اینکه زمان نگهداری فراورده هایی مانند گلبول قرمز و پلاکت محدود است درصورت انقضای تاریخ مصرف باید دور ریخته شوند و این طلای سرخ به هدر می رود.از طرفی در بسیاری از بیماریها پزشک در خواست خون زیر 10 روز را می نماید و خیل عظیمی از خونهای بالای 10 روز برای آن بیماران قابل استفاده نیست.</a:t>
            </a:r>
          </a:p>
          <a:p>
            <a:pPr algn="r" rtl="1"/>
            <a:r>
              <a:rPr lang="fa-IR" dirty="0" smtClean="0"/>
              <a:t>از طرفی چون اهداکنندگان این خونها نیز تا مدت استاندارد به اهدای خون بعدی مجاز نمی باشند  تا حدود 3 ماه  از اهدای خون ارزشمند این گروه محروم هستیم .  </a:t>
            </a:r>
          </a:p>
          <a:p>
            <a:pPr algn="r" rtl="1"/>
            <a:r>
              <a:rPr lang="fa-IR" dirty="0" smtClean="0"/>
              <a:t>انباشته شدن بیش از حد فراورده هایی که به صورت منجمد در سردخانه نگهداری می شوند نیز باعث افت کیفیت نگهداری محصول و در نهایت افت محصول می گردد.</a:t>
            </a:r>
            <a:endParaRPr lang="en-US" dirty="0"/>
          </a:p>
        </p:txBody>
      </p:sp>
      <p:sp>
        <p:nvSpPr>
          <p:cNvPr id="5" name="Title 4"/>
          <p:cNvSpPr>
            <a:spLocks noGrp="1"/>
          </p:cNvSpPr>
          <p:nvPr>
            <p:ph type="title"/>
          </p:nvPr>
        </p:nvSpPr>
        <p:spPr/>
        <p:txBody>
          <a:bodyPr>
            <a:normAutofit/>
          </a:bodyPr>
          <a:lstStyle/>
          <a:p>
            <a:pPr algn="ctr"/>
            <a:r>
              <a:rPr lang="fa-IR" sz="3200" dirty="0" smtClean="0">
                <a:solidFill>
                  <a:srgbClr val="FFC000"/>
                </a:solidFill>
              </a:rPr>
              <a:t>بدیهی است انگیزه های کوتاه مدت و حس همدلی گذرا در مواردی می تواند باعث ضرر و زیان شود.</a:t>
            </a:r>
            <a:endParaRPr lang="en-US" sz="3200" dirty="0">
              <a:solidFill>
                <a:srgbClr val="FFC000"/>
              </a:solidFill>
            </a:endParaRPr>
          </a:p>
        </p:txBody>
      </p:sp>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3581400"/>
            <a:ext cx="8229600" cy="1905000"/>
          </a:xfrm>
        </p:spPr>
        <p:txBody>
          <a:bodyPr>
            <a:normAutofit lnSpcReduction="10000"/>
          </a:bodyPr>
          <a:lstStyle/>
          <a:p>
            <a:pPr algn="ctr" rtl="1">
              <a:buNone/>
            </a:pPr>
            <a:r>
              <a:rPr lang="fa-IR" dirty="0" smtClean="0"/>
              <a:t>           </a:t>
            </a:r>
            <a:r>
              <a:rPr lang="fa-IR" sz="4000" dirty="0" smtClean="0"/>
              <a:t>یک بار اهدای خون هرگز کافی نیست</a:t>
            </a:r>
            <a:br>
              <a:rPr lang="fa-IR" sz="4000" dirty="0" smtClean="0"/>
            </a:br>
            <a:endParaRPr lang="fa-IR" sz="4000" dirty="0" smtClean="0"/>
          </a:p>
          <a:p>
            <a:pPr algn="ctr" rtl="1">
              <a:buNone/>
            </a:pPr>
            <a:r>
              <a:rPr lang="fa-IR" sz="4000" dirty="0" smtClean="0"/>
              <a:t>          همیشه و در تمام سال اهداکننده خون باشیم</a:t>
            </a:r>
            <a:endParaRPr lang="en-US" sz="4000" dirty="0"/>
          </a:p>
        </p:txBody>
      </p:sp>
      <p:sp>
        <p:nvSpPr>
          <p:cNvPr id="2" name="Title 1"/>
          <p:cNvSpPr>
            <a:spLocks noGrp="1"/>
          </p:cNvSpPr>
          <p:nvPr>
            <p:ph type="title"/>
          </p:nvPr>
        </p:nvSpPr>
        <p:spPr>
          <a:xfrm>
            <a:off x="457200" y="1066800"/>
            <a:ext cx="8229600" cy="2209800"/>
          </a:xfrm>
        </p:spPr>
        <p:txBody>
          <a:bodyPr>
            <a:noAutofit/>
          </a:bodyPr>
          <a:lstStyle/>
          <a:p>
            <a:pPr algn="ctr" rtl="1"/>
            <a:r>
              <a:rPr lang="fa-IR" sz="3200" dirty="0" smtClean="0">
                <a:solidFill>
                  <a:srgbClr val="FFC000"/>
                </a:solidFill>
              </a:rPr>
              <a:t>از آنجاییکه کشور ما یک کشور حادثه خیز است ،به نظر می رسد که در صورت مواجهه با بلایا و حوادث بهتر است مردم نوعدوست ما به پیامهای سازمان انتقال خون گوش فرا دهند و به توصیه های آن سازمان عمل نمایند و از هجوم یکباره به مراکز خونگیری خودداری نمایند.</a:t>
            </a:r>
            <a:endParaRPr lang="en-US" sz="3200" dirty="0">
              <a:solidFill>
                <a:srgbClr val="FFC000"/>
              </a:solidFill>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2133600"/>
            <a:ext cx="8229600" cy="3810000"/>
          </a:xfrm>
        </p:spPr>
        <p:txBody>
          <a:bodyPr>
            <a:normAutofit fontScale="55000" lnSpcReduction="20000"/>
          </a:bodyPr>
          <a:lstStyle/>
          <a:p>
            <a:pPr algn="r" rtl="1"/>
            <a:r>
              <a:rPr lang="fa-IR" sz="3800" dirty="0" smtClean="0"/>
              <a:t>آیا در محله خود کسی را می شناسید که خون اهدا کرده باشد؟</a:t>
            </a:r>
            <a:endParaRPr lang="en-US" sz="3800" dirty="0" smtClean="0"/>
          </a:p>
          <a:p>
            <a:pPr algn="r" rtl="1">
              <a:buNone/>
            </a:pPr>
            <a:endParaRPr lang="fa-IR" sz="3800" dirty="0" smtClean="0"/>
          </a:p>
          <a:p>
            <a:pPr algn="r" rtl="1"/>
            <a:r>
              <a:rPr lang="fa-IR" sz="3800" dirty="0" smtClean="0"/>
              <a:t>آیا کسانی که خون اهداکرده اند مراحل اهدای خون را می دانند؟</a:t>
            </a:r>
            <a:endParaRPr lang="en-US" sz="3800" dirty="0" smtClean="0"/>
          </a:p>
          <a:p>
            <a:pPr algn="r" rtl="1">
              <a:buNone/>
            </a:pPr>
            <a:endParaRPr lang="fa-IR" sz="3800" dirty="0" smtClean="0"/>
          </a:p>
          <a:p>
            <a:pPr algn="r" rtl="1"/>
            <a:r>
              <a:rPr lang="fa-IR" sz="3800" dirty="0" smtClean="0"/>
              <a:t>آیا مردم محله شما توصیه های بهداشتی پس از اهدای خون را می دانند؟</a:t>
            </a:r>
            <a:endParaRPr lang="en-US" sz="3800" dirty="0" smtClean="0"/>
          </a:p>
          <a:p>
            <a:pPr algn="r" rtl="1">
              <a:buNone/>
            </a:pPr>
            <a:endParaRPr lang="fa-IR" sz="3800" dirty="0" smtClean="0"/>
          </a:p>
          <a:p>
            <a:pPr algn="r" rtl="1"/>
            <a:r>
              <a:rPr lang="fa-IR" sz="3800" dirty="0" smtClean="0"/>
              <a:t>آیا مردم محله شما انواع اهداکنندگان خون را می شناسند؟</a:t>
            </a:r>
            <a:endParaRPr lang="en-US" sz="3800" dirty="0" smtClean="0"/>
          </a:p>
          <a:p>
            <a:pPr algn="r" rtl="1">
              <a:buNone/>
            </a:pPr>
            <a:endParaRPr lang="fa-IR" sz="3800" dirty="0" smtClean="0"/>
          </a:p>
          <a:p>
            <a:pPr algn="r" rtl="1"/>
            <a:r>
              <a:rPr lang="fa-IR" sz="3800" dirty="0" smtClean="0"/>
              <a:t>آیا مردم محله شما از نحوه اهدای خون در شرایط اضطراری آگاهی دارند؟</a:t>
            </a:r>
            <a:br>
              <a:rPr lang="fa-IR" sz="3800" dirty="0" smtClean="0"/>
            </a:br>
            <a:r>
              <a:rPr lang="fa-IR" dirty="0" smtClean="0"/>
              <a:t/>
            </a:r>
            <a:br>
              <a:rPr lang="fa-IR" dirty="0" smtClean="0"/>
            </a:br>
            <a:r>
              <a:rPr lang="fa-IR" dirty="0" smtClean="0"/>
              <a:t>                         </a:t>
            </a:r>
            <a:br>
              <a:rPr lang="fa-IR" dirty="0" smtClean="0"/>
            </a:br>
            <a:r>
              <a:rPr lang="fa-IR" dirty="0" smtClean="0"/>
              <a:t/>
            </a:r>
            <a:br>
              <a:rPr lang="fa-IR" dirty="0" smtClean="0"/>
            </a:br>
            <a:endParaRPr lang="en-US" dirty="0"/>
          </a:p>
        </p:txBody>
      </p:sp>
      <p:sp>
        <p:nvSpPr>
          <p:cNvPr id="2" name="Title 1"/>
          <p:cNvSpPr>
            <a:spLocks noGrp="1"/>
          </p:cNvSpPr>
          <p:nvPr>
            <p:ph type="title"/>
          </p:nvPr>
        </p:nvSpPr>
        <p:spPr/>
        <p:txBody>
          <a:bodyPr/>
          <a:lstStyle/>
          <a:p>
            <a:pPr algn="ctr"/>
            <a:r>
              <a:rPr lang="fa-IR" dirty="0" smtClean="0">
                <a:solidFill>
                  <a:srgbClr val="FFC000"/>
                </a:solidFill>
              </a:rPr>
              <a:t>و حالا از شما می پرسم:</a:t>
            </a:r>
            <a:endParaRPr lang="en-US" dirty="0">
              <a:solidFill>
                <a:srgbClr val="FFC000"/>
              </a:solidFill>
            </a:endParaRPr>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4876800"/>
            <a:ext cx="8229600" cy="1295400"/>
          </a:xfrm>
          <a:scene3d>
            <a:camera prst="perspectiveAbove"/>
            <a:lightRig rig="threePt" dir="t"/>
          </a:scene3d>
        </p:spPr>
        <p:txBody>
          <a:bodyPr>
            <a:normAutofit fontScale="90000"/>
          </a:bodyPr>
          <a:lstStyle/>
          <a:p>
            <a:pPr algn="r" rtl="1"/>
            <a:r>
              <a:rPr lang="fa-IR" dirty="0" smtClean="0">
                <a:solidFill>
                  <a:srgbClr val="FFC000"/>
                </a:solidFill>
              </a:rPr>
              <a:t>رابطین عزیز در ارتقاء فرهنگ زندگی بخش اهدای خون در تمام محلات ایران عزیزمان</a:t>
            </a:r>
            <a:r>
              <a:rPr dirty="0" smtClean="0">
                <a:solidFill>
                  <a:srgbClr val="FFC000"/>
                </a:solidFill>
              </a:rPr>
              <a:t>  </a:t>
            </a:r>
            <a:r>
              <a:rPr sz="6000" dirty="0" smtClean="0">
                <a:solidFill>
                  <a:srgbClr val="FFC000"/>
                </a:solidFill>
              </a:rPr>
              <a:t> </a:t>
            </a:r>
            <a:r>
              <a:rPr lang="fa-IR" sz="6000" dirty="0" smtClean="0">
                <a:solidFill>
                  <a:srgbClr val="FFC000"/>
                </a:solidFill>
              </a:rPr>
              <a:t>موفق باشید</a:t>
            </a:r>
            <a:endParaRPr lang="en-US" sz="6000" dirty="0">
              <a:solidFill>
                <a:srgbClr val="FFC000"/>
              </a:solidFill>
            </a:endParaRPr>
          </a:p>
        </p:txBody>
      </p:sp>
      <p:pic>
        <p:nvPicPr>
          <p:cNvPr id="9" name="Content Placeholder 8"/>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752600" y="609600"/>
            <a:ext cx="5181600" cy="4191000"/>
          </a:xfrm>
          <a:prstGeom prst="rect">
            <a:avLst/>
          </a:prstGeom>
          <a:ln>
            <a:noFill/>
          </a:ln>
          <a:effectLst>
            <a:softEdge rad="112500"/>
          </a:effectLst>
        </p:spPr>
      </p:pic>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lgn="r" rtl="1"/>
            <a:r>
              <a:rPr lang="fa-IR" dirty="0" smtClean="0"/>
              <a:t>به نظر شما انواع اهداکنندگان خون کدامند؟</a:t>
            </a:r>
            <a:endParaRPr lang="en-US" dirty="0" smtClean="0"/>
          </a:p>
          <a:p>
            <a:pPr algn="r" rtl="1">
              <a:buNone/>
            </a:pPr>
            <a:endParaRPr lang="fa-IR" dirty="0" smtClean="0"/>
          </a:p>
          <a:p>
            <a:pPr algn="r" rtl="1"/>
            <a:r>
              <a:rPr lang="fa-IR" dirty="0" smtClean="0"/>
              <a:t>اهداکننده مستمر کیست؟</a:t>
            </a:r>
            <a:endParaRPr lang="en-US" dirty="0" smtClean="0"/>
          </a:p>
          <a:p>
            <a:pPr algn="r" rtl="1">
              <a:buNone/>
            </a:pPr>
            <a:endParaRPr lang="fa-IR" dirty="0" smtClean="0"/>
          </a:p>
          <a:p>
            <a:pPr algn="r" rtl="1"/>
            <a:r>
              <a:rPr lang="fa-IR" dirty="0" smtClean="0"/>
              <a:t>چگونه می توان در گروه اهداکنندگان مستمر خون قرار گرفت؟</a:t>
            </a:r>
            <a:endParaRPr lang="en-US" dirty="0" smtClean="0"/>
          </a:p>
          <a:p>
            <a:pPr algn="r" rtl="1">
              <a:buNone/>
            </a:pPr>
            <a:endParaRPr lang="fa-IR" dirty="0" smtClean="0"/>
          </a:p>
          <a:p>
            <a:pPr algn="r" rtl="1"/>
            <a:r>
              <a:rPr lang="fa-IR" dirty="0" smtClean="0"/>
              <a:t>فواید اهدای مستمر خون چیست؟</a:t>
            </a:r>
            <a:endParaRPr lang="en-US" dirty="0"/>
          </a:p>
        </p:txBody>
      </p:sp>
      <p:sp>
        <p:nvSpPr>
          <p:cNvPr id="4" name="Title 3"/>
          <p:cNvSpPr>
            <a:spLocks noGrp="1"/>
          </p:cNvSpPr>
          <p:nvPr>
            <p:ph type="title"/>
          </p:nvPr>
        </p:nvSpPr>
        <p:spPr/>
        <p:txBody>
          <a:bodyPr/>
          <a:lstStyle/>
          <a:p>
            <a:pPr algn="ctr"/>
            <a:r>
              <a:rPr lang="fa-IR" dirty="0" smtClean="0">
                <a:solidFill>
                  <a:srgbClr val="FFC000"/>
                </a:solidFill>
              </a:rPr>
              <a:t>انواع اهداکنندگان خون</a:t>
            </a:r>
            <a:endParaRPr lang="en-US" dirty="0">
              <a:solidFill>
                <a:srgbClr val="FFC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lgn="r" rtl="1">
              <a:buFont typeface="+mj-lt"/>
              <a:buAutoNum type="arabicPeriod"/>
            </a:pPr>
            <a:r>
              <a:rPr lang="fa-IR" dirty="0" smtClean="0"/>
              <a:t>اهداکنندگان حرفه ای یا پولی</a:t>
            </a:r>
            <a:br>
              <a:rPr lang="fa-IR" dirty="0" smtClean="0"/>
            </a:br>
            <a:r>
              <a:rPr lang="fa-IR" dirty="0" smtClean="0"/>
              <a:t/>
            </a:r>
            <a:br>
              <a:rPr lang="fa-IR" dirty="0" smtClean="0"/>
            </a:br>
            <a:endParaRPr lang="fa-IR" dirty="0" smtClean="0"/>
          </a:p>
          <a:p>
            <a:pPr marL="514350" indent="-514350" algn="r" rtl="1">
              <a:buFont typeface="+mj-lt"/>
              <a:buAutoNum type="arabicPeriod"/>
            </a:pPr>
            <a:r>
              <a:rPr lang="fa-IR" dirty="0" smtClean="0"/>
              <a:t>اهداکنندگان جایگزین یا فامیلی</a:t>
            </a:r>
            <a:br>
              <a:rPr lang="fa-IR" dirty="0" smtClean="0"/>
            </a:br>
            <a:r>
              <a:rPr lang="fa-IR" dirty="0" smtClean="0"/>
              <a:t/>
            </a:r>
            <a:br>
              <a:rPr lang="fa-IR" dirty="0" smtClean="0"/>
            </a:br>
            <a:endParaRPr lang="fa-IR" dirty="0" smtClean="0"/>
          </a:p>
          <a:p>
            <a:pPr marL="514350" indent="-514350" algn="r" rtl="1">
              <a:buFont typeface="+mj-lt"/>
              <a:buAutoNum type="arabicPeriod"/>
            </a:pPr>
            <a:r>
              <a:rPr lang="fa-IR" dirty="0" smtClean="0"/>
              <a:t>اهداکنندگان داوطلب بدون چشمداشت مادی</a:t>
            </a:r>
            <a:endParaRPr lang="en-US" dirty="0"/>
          </a:p>
        </p:txBody>
      </p:sp>
      <p:sp>
        <p:nvSpPr>
          <p:cNvPr id="2" name="Title 1"/>
          <p:cNvSpPr>
            <a:spLocks noGrp="1"/>
          </p:cNvSpPr>
          <p:nvPr>
            <p:ph type="title"/>
          </p:nvPr>
        </p:nvSpPr>
        <p:spPr/>
        <p:txBody>
          <a:bodyPr>
            <a:normAutofit/>
          </a:bodyPr>
          <a:lstStyle/>
          <a:p>
            <a:pPr algn="ctr" rtl="1"/>
            <a:r>
              <a:rPr lang="fa-IR" dirty="0" smtClean="0">
                <a:solidFill>
                  <a:srgbClr val="FFC000"/>
                </a:solidFill>
              </a:rPr>
              <a:t>اهداکنندگان خون به سه دسته تقسیم می شوند</a:t>
            </a:r>
            <a:endParaRPr lang="en-US" dirty="0">
              <a:solidFill>
                <a:srgbClr val="FFC000"/>
              </a:solidFill>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r" rtl="1"/>
            <a:r>
              <a:rPr lang="ar-SA" sz="2800" dirty="0" smtClean="0"/>
              <a:t>اهدا کنندگان پولی کسانی هستند که در ازای دریافت پول یا کالای قابل تبدیل به پول، مبادرت به اهدای خون خود می نمایند. از آنجایی که این افراد ممکنست به خاطر دریافت پول، به سوالات مربوط به رفتارها و سلامت خود پاسخ صحیح ندهند، سلامت خود و بیمار گیرنده خون را به خطر می اندازند. بنابراین نمی توانند بعنوان منبع تامین خون سالم معرفی شوند.</a:t>
            </a:r>
            <a:r>
              <a:rPr lang="fa-IR" sz="2800" dirty="0" smtClean="0"/>
              <a:t>این گروه بیشترین احتمال آلودگی به بیماریهای عفونی قا</a:t>
            </a:r>
            <a:r>
              <a:rPr lang="ar-SA" sz="2800" dirty="0" smtClean="0"/>
              <a:t> </a:t>
            </a:r>
            <a:r>
              <a:rPr lang="fa-IR" sz="2800" dirty="0" smtClean="0"/>
              <a:t>بل انتقال از طریق خون را دارند.</a:t>
            </a:r>
            <a:r>
              <a:rPr lang="ar-SA" sz="2800" dirty="0" smtClean="0"/>
              <a:t>امروزه این شیوه اهدای خون در اکثر نقاط دنیا منسوخ شده است</a:t>
            </a:r>
            <a:r>
              <a:rPr lang="fa-IR" sz="2800" dirty="0" smtClean="0"/>
              <a:t> * و خوشبختانه در کشور ما از زمان تاسیس سازمان انتقال خون  این روش منسوخ گردیده است.</a:t>
            </a:r>
            <a:br>
              <a:rPr lang="fa-IR" sz="2800" dirty="0" smtClean="0"/>
            </a:br>
            <a:r>
              <a:rPr lang="fa-IR" sz="2800" dirty="0" smtClean="0"/>
              <a:t>* دکتر گائو یائوجی در سال 2008 درکتاب خود با عنوان (بلای ایدز چین – ده هزار حرف) از موارد  خون  فروشی مخفیانه در کشور چین  با سوء استفاده از روستائیان فقیر پرده برداشت.</a:t>
            </a:r>
          </a:p>
          <a:p>
            <a:pPr algn="r" rtl="1">
              <a:buNone/>
            </a:pPr>
            <a:endParaRPr lang="en-US" sz="2800" dirty="0"/>
          </a:p>
        </p:txBody>
      </p:sp>
      <p:sp>
        <p:nvSpPr>
          <p:cNvPr id="2" name="Title 1"/>
          <p:cNvSpPr>
            <a:spLocks noGrp="1"/>
          </p:cNvSpPr>
          <p:nvPr>
            <p:ph type="title"/>
          </p:nvPr>
        </p:nvSpPr>
        <p:spPr/>
        <p:txBody>
          <a:bodyPr/>
          <a:lstStyle/>
          <a:p>
            <a:pPr algn="ctr" rtl="1"/>
            <a:r>
              <a:rPr lang="fa-IR" dirty="0" smtClean="0">
                <a:solidFill>
                  <a:srgbClr val="FFC000"/>
                </a:solidFill>
              </a:rPr>
              <a:t>اهداکنندگان حرفه ای یا پولی</a:t>
            </a:r>
            <a:endParaRPr lang="en-US" dirty="0">
              <a:solidFill>
                <a:srgbClr val="FFC000"/>
              </a:solidFill>
            </a:endParaRPr>
          </a:p>
        </p:txBody>
      </p:sp>
    </p:spTree>
  </p:cSld>
  <p:clrMapOvr>
    <a:masterClrMapping/>
  </p:clrMapOvr>
  <p:transition>
    <p:wipe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lstStyle/>
          <a:p>
            <a:pPr algn="r" rtl="1">
              <a:buNone/>
            </a:pPr>
            <a:r>
              <a:rPr lang="fa-IR" dirty="0" smtClean="0"/>
              <a:t> در سال 1353 دکتر علاء سازمان ملی انتقال خون را در تهران تاسیس کرد در اساسنامه سازمان انتقال خون ذکر شده بود که خرید وفروش باید ملغی شود . دکتر علاء 600 نفر از دانشجویان گروه پزشکی را</a:t>
            </a:r>
          </a:p>
          <a:p>
            <a:pPr algn="r" rtl="1">
              <a:buNone/>
            </a:pPr>
            <a:r>
              <a:rPr lang="fa-IR" dirty="0" smtClean="0"/>
              <a:t>( بیشتر </a:t>
            </a:r>
            <a:r>
              <a:rPr lang="fa-IR" dirty="0"/>
              <a:t>بانوان ) برگزیده </a:t>
            </a:r>
            <a:r>
              <a:rPr lang="fa-IR" dirty="0" smtClean="0"/>
              <a:t>بود که برای تبلیغات به مجامع مختلف می رفتند. تست آنتی ژن استرالیایی( هپاتیت </a:t>
            </a:r>
            <a:r>
              <a:rPr lang="en-US" dirty="0" smtClean="0"/>
              <a:t>B</a:t>
            </a:r>
            <a:r>
              <a:rPr lang="fa-IR" dirty="0" smtClean="0"/>
              <a:t> ) از همین هنگام شروع شد این سازمان کارت هم صادر می کرد و یکسال هم بیمه خون می کرد و فقط از داوطلبان خونگیری می کرد بدون اینکه پولی بپردازد.در سال 1357 در جریان انقلاب و نیاز شدید به خون افراد بسیاری به صورت داوطلبانه خون اهدا نمودند.</a:t>
            </a:r>
            <a:endParaRPr lang="en-US" dirty="0" smtClean="0"/>
          </a:p>
          <a:p>
            <a:pPr algn="r" rtl="1">
              <a:buNone/>
            </a:pPr>
            <a:endParaRPr lang="fa-IR" dirty="0" smtClean="0"/>
          </a:p>
          <a:p>
            <a:pPr algn="r" rtl="1">
              <a:buNone/>
            </a:pPr>
            <a:endParaRPr lang="en-US" dirty="0"/>
          </a:p>
        </p:txBody>
      </p:sp>
    </p:spTree>
  </p:cSld>
  <p:clrMapOvr>
    <a:masterClrMapping/>
  </p:clrMapOvr>
  <p:transition>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lnSpcReduction="10000"/>
          </a:bodyPr>
          <a:lstStyle/>
          <a:p>
            <a:pPr algn="r" rtl="1"/>
            <a:r>
              <a:rPr lang="ar-SA" dirty="0" smtClean="0"/>
              <a:t>این افراد فقط در زمانی که خون آنها مورد نیاز یکی از اعضا </a:t>
            </a:r>
            <a:r>
              <a:rPr lang="fa-IR" dirty="0" smtClean="0"/>
              <a:t>ی </a:t>
            </a:r>
            <a:r>
              <a:rPr lang="ar-SA" dirty="0" smtClean="0"/>
              <a:t>خانواده یا آشنایان می باشد خون اهدا می نمایند. </a:t>
            </a:r>
            <a:r>
              <a:rPr lang="fa-IR" dirty="0" smtClean="0"/>
              <a:t>هر چند </a:t>
            </a:r>
            <a:r>
              <a:rPr lang="ar-SA" dirty="0" smtClean="0"/>
              <a:t>خون اهدا کنندگان جایگزین (فامیلی)</a:t>
            </a:r>
            <a:r>
              <a:rPr lang="fa-IR" dirty="0" smtClean="0"/>
              <a:t> به مراتب </a:t>
            </a:r>
            <a:r>
              <a:rPr lang="ar-SA" dirty="0" smtClean="0"/>
              <a:t>سالمتر از اهدا کنندگان پولی می باشد </a:t>
            </a:r>
            <a:r>
              <a:rPr lang="fa-IR" dirty="0" smtClean="0"/>
              <a:t> ولی </a:t>
            </a:r>
            <a:r>
              <a:rPr lang="ar-SA" dirty="0" smtClean="0"/>
              <a:t>با اینحال ممکنست بخاطر تحت فشار بودن از طرف اعضای خانواده و یا نگرانی برای بیمار خود، به سوالات پاسخ صحیح ندهند و باعث انتقال آلودگی به فرد گیرنده خون </a:t>
            </a:r>
            <a:r>
              <a:rPr lang="fa-IR" dirty="0" smtClean="0"/>
              <a:t> ویا مشکلاتی برای سلامتی خودشان </a:t>
            </a:r>
            <a:r>
              <a:rPr lang="ar-SA" dirty="0" smtClean="0"/>
              <a:t>شوند. همچنین بستگان بیمار نیازمند به خون، ممکن است افرادی را با پرداخت پول تشویق به اهدای خون، بجای خود نمایند. بدین ترتیب، اهدای خون جایگزین ممکن است در بردارنده سیستمی مخفی از اهدای خون پولی باشد.</a:t>
            </a:r>
            <a:r>
              <a:rPr lang="fa-IR" dirty="0" smtClean="0"/>
              <a:t>بنابراین برخورد با این گروه از اهداکنندگان باید به این صورت باشد که تشویق شده و تبدیل به اهداکننده داوطلب شوند. در ایران از سال 1387 این روش نیز استفاده نمی شود.</a:t>
            </a:r>
            <a:endParaRPr lang="en-US" dirty="0" smtClean="0"/>
          </a:p>
          <a:p>
            <a:pPr algn="r" rtl="1"/>
            <a:endParaRPr lang="en-US" dirty="0"/>
          </a:p>
        </p:txBody>
      </p:sp>
      <p:sp>
        <p:nvSpPr>
          <p:cNvPr id="4" name="Title 3"/>
          <p:cNvSpPr>
            <a:spLocks noGrp="1"/>
          </p:cNvSpPr>
          <p:nvPr>
            <p:ph type="title"/>
          </p:nvPr>
        </p:nvSpPr>
        <p:spPr/>
        <p:txBody>
          <a:bodyPr/>
          <a:lstStyle/>
          <a:p>
            <a:pPr algn="ctr"/>
            <a:r>
              <a:rPr lang="fa-IR" dirty="0" smtClean="0">
                <a:solidFill>
                  <a:srgbClr val="FFC000"/>
                </a:solidFill>
              </a:rPr>
              <a:t>اهداکنندگان جایگزین یا فامیلی</a:t>
            </a:r>
            <a:endParaRPr lang="en-US" dirty="0">
              <a:solidFill>
                <a:srgbClr val="FFC000"/>
              </a:solidFill>
            </a:endParaRPr>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dirty="0" smtClean="0"/>
              <a:t>کسانی هستند که بصورت کاملاً داوطلبانه و بدون چشمداشت مادی </a:t>
            </a:r>
            <a:r>
              <a:rPr lang="fa-IR" dirty="0" smtClean="0"/>
              <a:t>و پاداش </a:t>
            </a:r>
            <a:r>
              <a:rPr lang="ar-SA" dirty="0" smtClean="0"/>
              <a:t>مبادرت به اهدای خون خود نموده و در قبال آن چیزی دریافت نمی کنند. انگیزه اصلی این افراد کمک به دیگران است و ثابت شده است که اهدای خون داوطلبانه </a:t>
            </a:r>
            <a:r>
              <a:rPr lang="fa-IR" dirty="0" smtClean="0"/>
              <a:t> به دلیل پایین تر بودن احتمال آلودگی به عوامل عفونی </a:t>
            </a:r>
            <a:r>
              <a:rPr lang="ar-SA" dirty="0" smtClean="0"/>
              <a:t>مناسب ترین روش تامین خون سالم می باشد.</a:t>
            </a:r>
            <a:r>
              <a:rPr lang="fa-IR" dirty="0" smtClean="0"/>
              <a:t>لازم به ذکر است که در حال حاضر در کشور ما تمامی اهداکنندگان از نوع اهداکننده داوطلب می باشند.</a:t>
            </a:r>
            <a:endParaRPr lang="en-US" dirty="0"/>
          </a:p>
        </p:txBody>
      </p:sp>
      <p:sp>
        <p:nvSpPr>
          <p:cNvPr id="2" name="Title 1"/>
          <p:cNvSpPr>
            <a:spLocks noGrp="1"/>
          </p:cNvSpPr>
          <p:nvPr>
            <p:ph type="title"/>
          </p:nvPr>
        </p:nvSpPr>
        <p:spPr/>
        <p:txBody>
          <a:bodyPr>
            <a:normAutofit/>
          </a:bodyPr>
          <a:lstStyle/>
          <a:p>
            <a:pPr algn="ctr"/>
            <a:r>
              <a:rPr lang="fa-IR" dirty="0" smtClean="0">
                <a:solidFill>
                  <a:srgbClr val="FFC000"/>
                </a:solidFill>
              </a:rPr>
              <a:t>اهداکنندگان داوطلب بدون چشمداشت مادی</a:t>
            </a:r>
            <a:endParaRPr lang="en-US" dirty="0">
              <a:solidFill>
                <a:srgbClr val="FFC000"/>
              </a:solidFill>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3962400"/>
          </a:xfrm>
        </p:spPr>
        <p:txBody>
          <a:bodyPr>
            <a:normAutofit fontScale="92500"/>
          </a:bodyPr>
          <a:lstStyle/>
          <a:p>
            <a:pPr algn="r" rtl="1">
              <a:buNone/>
            </a:pPr>
            <a:r>
              <a:rPr lang="ar-SA" dirty="0" smtClean="0"/>
              <a:t> </a:t>
            </a:r>
            <a:r>
              <a:rPr lang="ar-SA" dirty="0" smtClean="0">
                <a:solidFill>
                  <a:srgbClr val="FFC000"/>
                </a:solidFill>
              </a:rPr>
              <a:t>الف) </a:t>
            </a:r>
            <a:r>
              <a:rPr lang="ar-SA" dirty="0" smtClean="0"/>
              <a:t>اهدا کنندگان بار اول: به اهدا کنندگانی اطلاق می شود که سابقه قبلی اهدای خون نداشته و این نخستین باری است که مبادرت به اهدای خون می نمایند.</a:t>
            </a:r>
            <a:endParaRPr lang="en-US" dirty="0" smtClean="0"/>
          </a:p>
          <a:p>
            <a:pPr algn="r" rtl="1">
              <a:buNone/>
            </a:pPr>
            <a:r>
              <a:rPr lang="ar-SA" dirty="0" smtClean="0">
                <a:solidFill>
                  <a:srgbClr val="FFC000"/>
                </a:solidFill>
              </a:rPr>
              <a:t>ب)</a:t>
            </a:r>
            <a:r>
              <a:rPr lang="ar-SA" dirty="0" smtClean="0"/>
              <a:t> اهدا کنندگان با سابقه: به اهدا کنندگانی اطلاق می شود که سابقه اهدای خون را دارند ولی آخرین باری که اقدام به اهدای خون نموده اند بیش از یکسال می باشد و یا به عبارتی دیگر در یک دوره یکساله کمتر از 2 بار اهدای خون داشته اند. </a:t>
            </a:r>
            <a:endParaRPr lang="en-US" dirty="0" smtClean="0"/>
          </a:p>
          <a:p>
            <a:pPr algn="r" rtl="1">
              <a:buNone/>
            </a:pPr>
            <a:r>
              <a:rPr lang="ar-SA" dirty="0" smtClean="0">
                <a:solidFill>
                  <a:srgbClr val="FFC000"/>
                </a:solidFill>
              </a:rPr>
              <a:t>ج)</a:t>
            </a:r>
            <a:r>
              <a:rPr lang="ar-SA" dirty="0" smtClean="0"/>
              <a:t> اهدا کنندگان مستمر: به اهدا کنندگانی اطلاق می شود که در یک دوره یکساله حداقل 2 بار خون اهدا نموده اند.</a:t>
            </a:r>
            <a:r>
              <a:rPr lang="fa-IR" dirty="0" smtClean="0"/>
              <a:t>همانطور که مستحضرید آقایان می توانند سالانه 4 بار و خانمها 3 بارخون اهدا نمایند. </a:t>
            </a:r>
            <a:r>
              <a:rPr lang="ar-SA" dirty="0" smtClean="0"/>
              <a:t> ثابت شده است این گروه، سالم ترین و قابل اعتماد ترین گروه داوطلبان را تشکیل می دهند</a:t>
            </a:r>
            <a:r>
              <a:rPr lang="fa-IR" dirty="0" smtClean="0"/>
              <a:t> و به دلیل تعهد اجتماعی که دارند سایر افراد واجد شرایط را نیز به اهدای خون مستمر تشویق می کنند.</a:t>
            </a:r>
            <a:endParaRPr lang="en-US" dirty="0"/>
          </a:p>
        </p:txBody>
      </p:sp>
      <p:sp>
        <p:nvSpPr>
          <p:cNvPr id="2" name="Title 1"/>
          <p:cNvSpPr>
            <a:spLocks noGrp="1"/>
          </p:cNvSpPr>
          <p:nvPr>
            <p:ph type="title"/>
          </p:nvPr>
        </p:nvSpPr>
        <p:spPr>
          <a:xfrm>
            <a:off x="533400" y="1143000"/>
            <a:ext cx="8229600" cy="1143000"/>
          </a:xfrm>
        </p:spPr>
        <p:txBody>
          <a:bodyPr>
            <a:normAutofit fontScale="90000"/>
          </a:bodyPr>
          <a:lstStyle/>
          <a:p>
            <a:pPr algn="ctr"/>
            <a:r>
              <a:rPr lang="ar-SA" sz="3600" dirty="0" smtClean="0">
                <a:solidFill>
                  <a:srgbClr val="FFC000"/>
                </a:solidFill>
              </a:rPr>
              <a:t>اهداکنندگان این گروه بر اساس سابقه اهدای قبلی به 3 زیر گروه تقسیم می شوند: </a:t>
            </a:r>
            <a:r>
              <a:rPr lang="en-US" dirty="0" smtClean="0"/>
              <a:t/>
            </a:r>
            <a:br>
              <a:rPr lang="en-US" dirty="0" smtClean="0"/>
            </a:br>
            <a:endParaRPr lang="en-US" dirty="0"/>
          </a:p>
        </p:txBody>
      </p:sp>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85000" lnSpcReduction="20000"/>
          </a:bodyPr>
          <a:lstStyle/>
          <a:p>
            <a:pPr algn="r" rtl="1"/>
            <a:r>
              <a:rPr lang="fa-IR" dirty="0" smtClean="0"/>
              <a:t>1- اهداكنندگان مستمر آگاهي بيشتري نسبت به اهميت اهداي خون و پيشگيري از بيماري هاي قابل انتقال از طريق خون  دارند .</a:t>
            </a:r>
            <a:endParaRPr lang="en-US" dirty="0" smtClean="0"/>
          </a:p>
          <a:p>
            <a:pPr algn="r" rtl="1"/>
            <a:r>
              <a:rPr lang="fa-IR" dirty="0" smtClean="0"/>
              <a:t>2- اهداكنندگان مستمر از نظر باليني و آزمايشگاهي مكرراً بررسي مي شوند . بنابراين از نظر سلامتي قابل اعتماد تر هستند .</a:t>
            </a:r>
            <a:endParaRPr lang="en-US" dirty="0" smtClean="0"/>
          </a:p>
          <a:p>
            <a:pPr algn="r" rtl="1"/>
            <a:r>
              <a:rPr lang="fa-IR" dirty="0" smtClean="0"/>
              <a:t>3- اهداي مستمر خون سالم موجب دسترسي دائم به خون كافي در تمام فصول سال مي شود .</a:t>
            </a:r>
            <a:endParaRPr lang="en-US" dirty="0" smtClean="0"/>
          </a:p>
          <a:p>
            <a:pPr algn="r" rtl="1"/>
            <a:r>
              <a:rPr lang="fa-IR" dirty="0" smtClean="0"/>
              <a:t>4- اهداء كنندگان مستمر خون مناسب ترين مربيان براي تبليغ و ترويج اهداي خون سالم در خانواده و جامعه هستند .</a:t>
            </a:r>
            <a:endParaRPr lang="en-US" dirty="0" smtClean="0"/>
          </a:p>
          <a:p>
            <a:pPr algn="r" rtl="1"/>
            <a:r>
              <a:rPr lang="fa-IR" dirty="0" smtClean="0"/>
              <a:t>5- اهداکنندگان مستمر با توجه به تجربه اهداهای قبلی به خوبی با مراحل اهدای خون آشنا بوده و با امادگی جسمی و روانی لازم در این امر مشارکت دارند و لذا احتمال بروز واکنشهای ناخواسته در آنان بسیار کمتر است که ضمن ایجاد ایمنی لازم برای اهداکنندگان منجر به خونگیری با حجم های مناسبتر و لذا بهره وری تولید خواهد شد. </a:t>
            </a:r>
          </a:p>
          <a:p>
            <a:pPr algn="r" rtl="1"/>
            <a:r>
              <a:rPr lang="fa-IR" dirty="0" smtClean="0"/>
              <a:t>6- درصد اهداكنندگان مستمر خون در هر جامعه يكي از شاخصه هاي مهم توسعه و تعهد اجتماعي است . </a:t>
            </a:r>
            <a:br>
              <a:rPr lang="fa-IR" dirty="0" smtClean="0"/>
            </a:br>
            <a:endParaRPr lang="en-US" dirty="0"/>
          </a:p>
        </p:txBody>
      </p:sp>
      <p:sp>
        <p:nvSpPr>
          <p:cNvPr id="2" name="Title 1"/>
          <p:cNvSpPr>
            <a:spLocks noGrp="1"/>
          </p:cNvSpPr>
          <p:nvPr>
            <p:ph type="title"/>
          </p:nvPr>
        </p:nvSpPr>
        <p:spPr/>
        <p:txBody>
          <a:bodyPr>
            <a:normAutofit/>
          </a:bodyPr>
          <a:lstStyle/>
          <a:p>
            <a:pPr algn="ctr"/>
            <a:r>
              <a:rPr lang="fa-IR" b="1" dirty="0" smtClean="0">
                <a:solidFill>
                  <a:srgbClr val="FFC000"/>
                </a:solidFill>
              </a:rPr>
              <a:t>چرا اهداكننده مستمر بسيار ارزشمند است ؟</a:t>
            </a:r>
            <a:endParaRPr lang="en-US" dirty="0">
              <a:solidFill>
                <a:srgbClr val="FFC000"/>
              </a:solidFill>
            </a:endParaRPr>
          </a:p>
        </p:txBody>
      </p:sp>
    </p:spTree>
  </p:cSld>
  <p:clrMapOvr>
    <a:masterClrMapping/>
  </p:clrMapOvr>
  <p:transition>
    <p:wipe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454</TotalTime>
  <Words>1213</Words>
  <Application>Microsoft Office PowerPoint</Application>
  <PresentationFormat>On-screen Show (4:3)</PresentationFormat>
  <Paragraphs>99</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Paper</vt:lpstr>
      <vt:lpstr>بسم الله الرحمن الرحیم</vt:lpstr>
      <vt:lpstr>انواع اهداکنندگان خون</vt:lpstr>
      <vt:lpstr>اهداکنندگان خون به سه دسته تقسیم می شوند</vt:lpstr>
      <vt:lpstr>اهداکنندگان حرفه ای یا پولی</vt:lpstr>
      <vt:lpstr>Slide 5</vt:lpstr>
      <vt:lpstr>اهداکنندگان جایگزین یا فامیلی</vt:lpstr>
      <vt:lpstr>اهداکنندگان داوطلب بدون چشمداشت مادی</vt:lpstr>
      <vt:lpstr>اهداکنندگان این گروه بر اساس سابقه اهدای قبلی به 3 زیر گروه تقسیم می شوند:  </vt:lpstr>
      <vt:lpstr>چرا اهداكننده مستمر بسيار ارزشمند است ؟</vt:lpstr>
      <vt:lpstr>كارت عضويت اهداكنندگان مستمر : كارت عضويت اهداكنندگان مستمر براي كليه اهداكنندگان مستمري كه  شرايط اهداي خون مجدد را دارند صادر مي گردد . اين كارت داراي باركد ، كد ملي فرد اهداكننده بوده و تصوير وي به صورت اسكن شده روي آن نقش بسته است . كارت عضويت اهداكنندگان مستمر برحسب تعداد دفعات اهداي آنها در رنگهاي مختلفي صادر   مي گردد   .  </vt:lpstr>
      <vt:lpstr>نقش اهداکنندگان در هنگام بروز حوادث چیست؟  به نظر شما هجوم اهداکنندگان و اصرار بر اهدای خون در هنگام بروز حوادث چه مشکلاتی را در بر دارد؟ </vt:lpstr>
      <vt:lpstr>Slide 12</vt:lpstr>
      <vt:lpstr>بدیهی است انگیزه های کوتاه مدت و حس همدلی گذرا در مواردی می تواند باعث ضرر و زیان شود.</vt:lpstr>
      <vt:lpstr>از آنجاییکه کشور ما یک کشور حادثه خیز است ،به نظر می رسد که در صورت مواجهه با بلایا و حوادث بهتر است مردم نوعدوست ما به پیامهای سازمان انتقال خون گوش فرا دهند و به توصیه های آن سازمان عمل نمایند و از هجوم یکباره به مراکز خونگیری خودداری نمایند.</vt:lpstr>
      <vt:lpstr>و حالا از شما می پرسم:</vt:lpstr>
      <vt:lpstr>رابطین عزیز در ارتقاء فرهنگ زندگی بخش اهدای خون در تمام محلات ایران عزیزمان   موفق باشید</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بسم الله الرحمن الرحیم</dc:title>
  <dc:creator>Dell</dc:creator>
  <cp:lastModifiedBy>FBTO26</cp:lastModifiedBy>
  <cp:revision>88</cp:revision>
  <dcterms:created xsi:type="dcterms:W3CDTF">2006-08-16T00:00:00Z</dcterms:created>
  <dcterms:modified xsi:type="dcterms:W3CDTF">2013-07-29T06:16:26Z</dcterms:modified>
</cp:coreProperties>
</file>