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theme/themeOverride5.xml" ContentType="application/vnd.openxmlformats-officedocument.themeOverr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Override2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</p:sldMasterIdLst>
  <p:sldIdLst>
    <p:sldId id="298" r:id="rId17"/>
    <p:sldId id="256" r:id="rId18"/>
    <p:sldId id="278" r:id="rId19"/>
    <p:sldId id="288" r:id="rId20"/>
    <p:sldId id="279" r:id="rId21"/>
    <p:sldId id="280" r:id="rId22"/>
    <p:sldId id="285" r:id="rId23"/>
    <p:sldId id="281" r:id="rId24"/>
    <p:sldId id="282" r:id="rId25"/>
    <p:sldId id="286" r:id="rId26"/>
    <p:sldId id="283" r:id="rId27"/>
    <p:sldId id="259" r:id="rId28"/>
    <p:sldId id="260" r:id="rId29"/>
    <p:sldId id="289" r:id="rId30"/>
    <p:sldId id="290" r:id="rId31"/>
    <p:sldId id="261" r:id="rId32"/>
    <p:sldId id="262" r:id="rId33"/>
    <p:sldId id="263" r:id="rId34"/>
    <p:sldId id="264" r:id="rId35"/>
    <p:sldId id="265" r:id="rId36"/>
    <p:sldId id="266" r:id="rId37"/>
    <p:sldId id="267" r:id="rId38"/>
    <p:sldId id="268" r:id="rId39"/>
    <p:sldId id="270" r:id="rId40"/>
    <p:sldId id="269" r:id="rId41"/>
    <p:sldId id="271" r:id="rId42"/>
    <p:sldId id="272" r:id="rId43"/>
    <p:sldId id="273" r:id="rId44"/>
    <p:sldId id="287" r:id="rId45"/>
    <p:sldId id="274" r:id="rId46"/>
    <p:sldId id="275" r:id="rId47"/>
    <p:sldId id="293" r:id="rId48"/>
    <p:sldId id="291" r:id="rId49"/>
    <p:sldId id="295" r:id="rId50"/>
    <p:sldId id="296" r:id="rId51"/>
    <p:sldId id="294" r:id="rId52"/>
    <p:sldId id="276" r:id="rId53"/>
    <p:sldId id="292" r:id="rId54"/>
    <p:sldId id="277" r:id="rId55"/>
    <p:sldId id="299" r:id="rId56"/>
    <p:sldId id="297" r:id="rId5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slide" Target="slides/slide26.xml"/><Relationship Id="rId47" Type="http://schemas.openxmlformats.org/officeDocument/2006/relationships/slide" Target="slides/slide31.xml"/><Relationship Id="rId50" Type="http://schemas.openxmlformats.org/officeDocument/2006/relationships/slide" Target="slides/slide34.xml"/><Relationship Id="rId55" Type="http://schemas.openxmlformats.org/officeDocument/2006/relationships/slide" Target="slides/slide39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slide" Target="slides/slide25.xml"/><Relationship Id="rId54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53" Type="http://schemas.openxmlformats.org/officeDocument/2006/relationships/slide" Target="slides/slide37.xml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49" Type="http://schemas.openxmlformats.org/officeDocument/2006/relationships/slide" Target="slides/slide33.xml"/><Relationship Id="rId57" Type="http://schemas.openxmlformats.org/officeDocument/2006/relationships/slide" Target="slides/slide41.xml"/><Relationship Id="rId61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slide" Target="slides/slide28.xml"/><Relationship Id="rId52" Type="http://schemas.openxmlformats.org/officeDocument/2006/relationships/slide" Target="slides/slide36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slide" Target="slides/slide27.xml"/><Relationship Id="rId48" Type="http://schemas.openxmlformats.org/officeDocument/2006/relationships/slide" Target="slides/slide32.xml"/><Relationship Id="rId56" Type="http://schemas.openxmlformats.org/officeDocument/2006/relationships/slide" Target="slides/slide40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slide" Target="slides/slide30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6A3007F-95B9-4AD1-96C9-BC64814F0AFE}" type="datetimeFigureOut">
              <a:rPr lang="en-US" smtClean="0"/>
              <a:pPr/>
              <a:t>7/29/2013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3C779B9-81D5-42A6-82F3-50D1716068E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0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133.xml"/><Relationship Id="rId1" Type="http://schemas.openxmlformats.org/officeDocument/2006/relationships/themeOverride" Target="../theme/themeOverr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4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5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122.xml"/><Relationship Id="rId1" Type="http://schemas.openxmlformats.org/officeDocument/2006/relationships/themeOverride" Target="../theme/themeOverride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0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6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4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51.xml"/><Relationship Id="rId1" Type="http://schemas.openxmlformats.org/officeDocument/2006/relationships/themeOverride" Target="../theme/themeOverride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من ورزشکارم و اهدا خون مانع فعالیت ورزشی من میشود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990600"/>
            <a:ext cx="4267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من برای اهداخون مناسب نیستم چون اخیرا بیمار بوده ام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1447800"/>
            <a:ext cx="2590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505200"/>
            <a:ext cx="7772400" cy="1470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219200"/>
            <a:ext cx="6400800" cy="1828800"/>
          </a:xfrm>
        </p:spPr>
        <p:txBody>
          <a:bodyPr>
            <a:noAutofit/>
          </a:bodyPr>
          <a:lstStyle/>
          <a:p>
            <a:pPr rtl="1"/>
            <a:r>
              <a:rPr lang="fa-IR" sz="3200" dirty="0" smtClean="0"/>
              <a:t>کلیه داوطلبان، </a:t>
            </a:r>
            <a:r>
              <a:rPr lang="fa-IR" sz="5400" dirty="0" smtClean="0">
                <a:solidFill>
                  <a:srgbClr val="FF0000"/>
                </a:solidFill>
              </a:rPr>
              <a:t>قبل</a:t>
            </a:r>
            <a:r>
              <a:rPr lang="fa-IR" sz="3200" dirty="0" smtClean="0"/>
              <a:t> از اهدا خون ، توسط پزشک آموزش دیده سازمان ،بررسی میگردند</a:t>
            </a:r>
            <a:endParaRPr lang="en-US" sz="32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581400"/>
            <a:ext cx="28194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514350" indent="-514350" algn="just" rtl="1">
              <a:buFont typeface="+mj-lt"/>
              <a:buAutoNum type="arabicPeriod"/>
            </a:pPr>
            <a:r>
              <a:rPr lang="fa-IR" dirty="0" smtClean="0"/>
              <a:t>سن 18 سال تمام تا 60 سال</a:t>
            </a:r>
          </a:p>
          <a:p>
            <a:pPr marL="514350" indent="-514350" algn="just" rtl="1">
              <a:buFont typeface="+mj-lt"/>
              <a:buAutoNum type="arabicPeriod"/>
            </a:pPr>
            <a:r>
              <a:rPr lang="fa-IR" dirty="0" smtClean="0"/>
              <a:t>وزن حداقل 50 کیلو گرم</a:t>
            </a:r>
          </a:p>
          <a:p>
            <a:pPr marL="514350" indent="-514350" algn="just" rtl="1">
              <a:buFont typeface="+mj-lt"/>
              <a:buAutoNum type="arabicPeriod"/>
            </a:pPr>
            <a:r>
              <a:rPr lang="fa-IR" dirty="0" smtClean="0"/>
              <a:t>تعداد نبض بین 50 تا 100 بار در دقیقه</a:t>
            </a:r>
          </a:p>
          <a:p>
            <a:pPr marL="514350" indent="-514350" algn="just" rtl="1">
              <a:buFont typeface="+mj-lt"/>
              <a:buAutoNum type="arabicPeriod"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برخی شرایط عمومی اهدا خون</a:t>
            </a:r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4114800"/>
            <a:ext cx="1905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524000"/>
            <a:ext cx="6172200" cy="1600200"/>
          </a:xfrm>
        </p:spPr>
        <p:txBody>
          <a:bodyPr/>
          <a:lstStyle/>
          <a:p>
            <a:pPr rtl="1"/>
            <a:r>
              <a:rPr lang="fa-IR" sz="3600" dirty="0" smtClean="0">
                <a:solidFill>
                  <a:schemeClr val="accent1">
                    <a:lumMod val="75000"/>
                  </a:schemeClr>
                </a:solidFill>
              </a:rPr>
              <a:t>آیا نوع شغل یا حرفه اهداکننده  حائز اهمیت است</a:t>
            </a:r>
            <a:r>
              <a:rPr lang="fa-IR" dirty="0" smtClean="0"/>
              <a:t>؟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3581400"/>
            <a:ext cx="3429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rtl="1"/>
            <a:r>
              <a:rPr lang="fa-I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شرایط تغذیه ای اهدا کننده ، در چند ساعت اخیر ،چگونه باید باشد ؟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3581400"/>
            <a:ext cx="38100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C00000"/>
                </a:solidFill>
              </a:rPr>
              <a:t>رفتار های پر خطر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rtl="1"/>
            <a:r>
              <a:rPr lang="fa-IR" sz="3200" dirty="0" smtClean="0">
                <a:solidFill>
                  <a:schemeClr val="tx1"/>
                </a:solidFill>
              </a:rPr>
              <a:t>انجام برخی رفتارها و بعضی از شیوه های زندگی، افراد را در معرض خطر ابتلا به بیماریهای خطرناک قابل انتقال از راه خون و ترشحات بدن مانند ایدز ، هپاتیت </a:t>
            </a:r>
            <a:r>
              <a:rPr lang="en-US" sz="3200" dirty="0" smtClean="0">
                <a:solidFill>
                  <a:schemeClr val="tx1"/>
                </a:solidFill>
              </a:rPr>
              <a:t>B </a:t>
            </a:r>
            <a:r>
              <a:rPr lang="fa-IR" sz="3200" dirty="0" smtClean="0">
                <a:solidFill>
                  <a:schemeClr val="tx1"/>
                </a:solidFill>
              </a:rPr>
              <a:t>و هپاتیت </a:t>
            </a:r>
            <a:r>
              <a:rPr lang="en-US" sz="3200" dirty="0" smtClean="0">
                <a:solidFill>
                  <a:schemeClr val="tx1"/>
                </a:solidFill>
              </a:rPr>
              <a:t>C</a:t>
            </a:r>
            <a:r>
              <a:rPr lang="fa-IR" sz="3200" dirty="0" smtClean="0">
                <a:solidFill>
                  <a:schemeClr val="tx1"/>
                </a:solidFill>
              </a:rPr>
              <a:t> قرار میدهد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3886200"/>
            <a:ext cx="4724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52800" y="152400"/>
            <a:ext cx="5334000" cy="762000"/>
          </a:xfrm>
        </p:spPr>
        <p:txBody>
          <a:bodyPr>
            <a:normAutofit fontScale="90000"/>
          </a:bodyPr>
          <a:lstStyle/>
          <a:p>
            <a:r>
              <a:rPr lang="fa-IR" b="1" dirty="0" smtClean="0">
                <a:solidFill>
                  <a:srgbClr val="002060"/>
                </a:solidFill>
              </a:rPr>
              <a:t>رفتار های پر خطر عبارتند از</a:t>
            </a:r>
            <a:r>
              <a:rPr lang="fa-IR" dirty="0" smtClean="0"/>
              <a:t> 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9400" y="1981200"/>
            <a:ext cx="6172200" cy="4648200"/>
          </a:xfrm>
        </p:spPr>
        <p:txBody>
          <a:bodyPr>
            <a:no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solidFill>
                  <a:srgbClr val="C00000"/>
                </a:solidFill>
                <a:latin typeface="Segoe UI" pitchFamily="34" charset="0"/>
                <a:cs typeface="Segoe UI" pitchFamily="34" charset="0"/>
              </a:rPr>
              <a:t>مصرف مواد مخدر تزریقی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solidFill>
                  <a:srgbClr val="C00000"/>
                </a:solidFill>
                <a:latin typeface="Segoe UI" pitchFamily="34" charset="0"/>
                <a:cs typeface="Segoe UI" pitchFamily="34" charset="0"/>
              </a:rPr>
              <a:t>استفاده مشترک از سرنگ آلوده ، تیغ  یا سایر ابزاری که با خون تماس مستقیم دارند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solidFill>
                  <a:srgbClr val="C00000"/>
                </a:solidFill>
                <a:latin typeface="Segoe UI" pitchFamily="34" charset="0"/>
                <a:cs typeface="Segoe UI" pitchFamily="34" charset="0"/>
              </a:rPr>
              <a:t>تماس جنسی نا مطمئن با فردی غیر از همسر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solidFill>
                  <a:srgbClr val="C00000"/>
                </a:solidFill>
                <a:latin typeface="Segoe UI" pitchFamily="34" charset="0"/>
                <a:cs typeface="Segoe UI" pitchFamily="34" charset="0"/>
              </a:rPr>
              <a:t>ابتلا به بیماریهای مقاربتی طی 12 ماه گذشته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solidFill>
                  <a:srgbClr val="C00000"/>
                </a:solidFill>
                <a:latin typeface="Segoe UI" pitchFamily="34" charset="0"/>
                <a:cs typeface="Segoe UI" pitchFamily="34" charset="0"/>
              </a:rPr>
              <a:t>خالکوبی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solidFill>
                  <a:srgbClr val="C00000"/>
                </a:solidFill>
                <a:latin typeface="Segoe UI" pitchFamily="34" charset="0"/>
                <a:cs typeface="Segoe UI" pitchFamily="34" charset="0"/>
              </a:rPr>
              <a:t>حجامت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solidFill>
                  <a:srgbClr val="C00000"/>
                </a:solidFill>
                <a:latin typeface="Segoe UI" pitchFamily="34" charset="0"/>
                <a:cs typeface="Segoe UI" pitchFamily="34" charset="0"/>
              </a:rPr>
              <a:t>طب سوزنی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dirty="0" smtClean="0">
                <a:solidFill>
                  <a:srgbClr val="C00000"/>
                </a:solidFill>
                <a:latin typeface="Segoe UI" pitchFamily="34" charset="0"/>
                <a:cs typeface="Segoe UI" pitchFamily="34" charset="0"/>
              </a:rPr>
              <a:t>سوراخ کردن  غیر بهداشتی گوش یا قسمتهای مختلف بدن  و هر اقدامی که منجر به آسیب پوست یا مخاط شود</a:t>
            </a:r>
            <a:endParaRPr lang="en-US" sz="2400" dirty="0">
              <a:solidFill>
                <a:srgbClr val="C00000"/>
              </a:solidFill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667000" cy="1874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Documents and Settings\Admin\Desktop\معافیت از اهدا خون\tatto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429000"/>
            <a:ext cx="1371600" cy="1664677"/>
          </a:xfrm>
          <a:prstGeom prst="rect">
            <a:avLst/>
          </a:prstGeom>
          <a:noFill/>
        </p:spPr>
      </p:pic>
      <p:pic>
        <p:nvPicPr>
          <p:cNvPr id="2050" name="Picture 2" descr="C:\Documents and Settings\Admin\Desktop\معافیت از اهدا خون\pierc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5410200"/>
            <a:ext cx="1566256" cy="1295400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Desktop\معافیت از اهدا خون\abus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828800"/>
            <a:ext cx="2280062" cy="137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066800"/>
            <a:ext cx="6172200" cy="1600200"/>
          </a:xfrm>
        </p:spPr>
        <p:txBody>
          <a:bodyPr>
            <a:normAutofit/>
          </a:bodyPr>
          <a:lstStyle/>
          <a:p>
            <a:pPr rtl="1"/>
            <a:r>
              <a:rPr lang="fa-IR" dirty="0" smtClean="0"/>
              <a:t> </a:t>
            </a:r>
            <a:r>
              <a:rPr lang="fa-IR" sz="32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آیا فردی که رفتار پرخطر داشته  میتواند اهداکننده خون باشد</a:t>
            </a:r>
            <a:r>
              <a:rPr lang="fa-IR" dirty="0" smtClean="0"/>
              <a:t>؟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5334000"/>
            <a:ext cx="6172200" cy="104092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4200" y="3048000"/>
            <a:ext cx="3962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400" y="533401"/>
            <a:ext cx="4419600" cy="1295399"/>
          </a:xfrm>
        </p:spPr>
        <p:txBody>
          <a:bodyPr/>
          <a:lstStyle/>
          <a:p>
            <a:r>
              <a:rPr lang="fa-IR" dirty="0" smtClean="0"/>
              <a:t>دوره </a:t>
            </a:r>
            <a:r>
              <a:rPr lang="fa-IR" dirty="0" smtClean="0">
                <a:solidFill>
                  <a:srgbClr val="00B0F0"/>
                </a:solidFill>
              </a:rPr>
              <a:t>پنجره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724400"/>
            <a:ext cx="4114800" cy="914400"/>
          </a:xfrm>
        </p:spPr>
        <p:txBody>
          <a:bodyPr>
            <a:normAutofit fontScale="85000" lnSpcReduction="10000"/>
          </a:bodyPr>
          <a:lstStyle/>
          <a:p>
            <a:r>
              <a:rPr lang="en-US" sz="4000" b="1" i="1" dirty="0" smtClean="0">
                <a:solidFill>
                  <a:srgbClr val="00B0F0"/>
                </a:solidFill>
              </a:rPr>
              <a:t>WINDOW PERIOD</a:t>
            </a:r>
            <a:endParaRPr lang="en-US" sz="4000" b="1" i="1" dirty="0">
              <a:solidFill>
                <a:srgbClr val="00B0F0"/>
              </a:solidFill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2133600"/>
            <a:ext cx="2895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762001"/>
            <a:ext cx="8458200" cy="1981199"/>
          </a:xfrm>
        </p:spPr>
        <p:txBody>
          <a:bodyPr/>
          <a:lstStyle/>
          <a:p>
            <a:r>
              <a:rPr lang="fa-IR" b="1" i="1" dirty="0" smtClean="0">
                <a:solidFill>
                  <a:srgbClr val="C00000"/>
                </a:solidFill>
              </a:rPr>
              <a:t>موارد معافیت از اهدا خون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33400" y="3657600"/>
            <a:ext cx="8458200" cy="12954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Documents and Settings\dr.ayoubzadeh\Desktop\معافیت از اهدا خون\rejection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514600"/>
            <a:ext cx="6934200" cy="32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5029200" cy="1470025"/>
          </a:xfrm>
        </p:spPr>
        <p:txBody>
          <a:bodyPr>
            <a:normAutofit fontScale="90000"/>
          </a:bodyPr>
          <a:lstStyle/>
          <a:p>
            <a:pPr rtl="1"/>
            <a:r>
              <a:rPr lang="fa-IR" dirty="0" smtClean="0"/>
              <a:t>سیستم محرمانه </a:t>
            </a:r>
            <a:r>
              <a:rPr lang="fa-IR" dirty="0" smtClean="0">
                <a:solidFill>
                  <a:srgbClr val="C00000"/>
                </a:solidFill>
              </a:rPr>
              <a:t>خود حذفی </a:t>
            </a:r>
            <a:r>
              <a:rPr lang="fa-IR" dirty="0" smtClean="0"/>
              <a:t>اهداکنندگان و اهمیت آن در </a:t>
            </a:r>
            <a:r>
              <a:rPr lang="fa-IR" sz="4900" dirty="0" smtClean="0">
                <a:solidFill>
                  <a:srgbClr val="C00000"/>
                </a:solidFill>
              </a:rPr>
              <a:t>تضمین</a:t>
            </a:r>
            <a:r>
              <a:rPr lang="fa-IR" dirty="0" smtClean="0"/>
              <a:t> سلامت خون اهدایی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0"/>
            <a:ext cx="3200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4648200"/>
            <a:ext cx="2362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2514600"/>
            <a:ext cx="23622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6400" y="3505200"/>
            <a:ext cx="6400800" cy="2438400"/>
          </a:xfrm>
        </p:spPr>
        <p:txBody>
          <a:bodyPr>
            <a:normAutofit fontScale="70000" lnSpcReduction="20000"/>
          </a:bodyPr>
          <a:lstStyle/>
          <a:p>
            <a:pPr algn="just" rtl="1">
              <a:buFont typeface="Wingdings" pitchFamily="2" charset="2"/>
              <a:buChar char="§"/>
            </a:pPr>
            <a:r>
              <a:rPr lang="fa-IR" sz="4200" b="1" dirty="0" smtClean="0"/>
              <a:t>فردی که سابقه رفتار پر خطر داشته است 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4200" b="1" dirty="0" smtClean="0"/>
              <a:t>فردی که اخیرا به سرما خوردگی مبتلا شده است 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4200" b="1" dirty="0" smtClean="0"/>
              <a:t>فردی که بیماریهای قلبی عروقی دارد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4200" b="1" dirty="0" smtClean="0"/>
              <a:t>فردی که بیماری ریوی دارد </a:t>
            </a:r>
          </a:p>
          <a:p>
            <a:pPr algn="just" rtl="1">
              <a:buFont typeface="Wingdings" pitchFamily="2" charset="2"/>
              <a:buChar char="§"/>
            </a:pPr>
            <a:r>
              <a:rPr lang="fa-IR" sz="4200" b="1" dirty="0" smtClean="0"/>
              <a:t>فردی که سابقه سکته مغزی دارد</a:t>
            </a:r>
          </a:p>
          <a:p>
            <a:pPr algn="just" rt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آیا افراد زیر شرایط اهدا خون را دارند؟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038600"/>
            <a:ext cx="2438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fa-IR" dirty="0" smtClean="0">
                <a:solidFill>
                  <a:schemeClr val="tx1"/>
                </a:solidFill>
              </a:rPr>
              <a:t>در  فرایند اهدا خون ،سلامت اهدا کننده مهم تر است یا گیرنده خون؟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86200"/>
            <a:ext cx="2667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200400"/>
            <a:ext cx="7772400" cy="2590800"/>
          </a:xfrm>
        </p:spPr>
        <p:txBody>
          <a:bodyPr>
            <a:normAutofit/>
          </a:bodyPr>
          <a:lstStyle/>
          <a:p>
            <a:r>
              <a:rPr lang="fa-IR" dirty="0" smtClean="0"/>
              <a:t>برای اطمینان از سلامت خون اهدایی چه باید کرد؟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24200"/>
            <a:ext cx="6400800" cy="22098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685800"/>
            <a:ext cx="6400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1"/>
            <a:ext cx="7772400" cy="1752599"/>
          </a:xfrm>
        </p:spPr>
        <p:txBody>
          <a:bodyPr/>
          <a:lstStyle/>
          <a:p>
            <a:r>
              <a:rPr lang="fa-IR" dirty="0" smtClean="0"/>
              <a:t>چه آزمایشاتی بر روی هر واحد خون اهدایی انجام می گردد؟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52800"/>
            <a:ext cx="6400800" cy="2971800"/>
          </a:xfrm>
        </p:spPr>
        <p:txBody>
          <a:bodyPr>
            <a:noAutofit/>
          </a:bodyPr>
          <a:lstStyle/>
          <a:p>
            <a:pPr algn="just" rtl="1">
              <a:buFont typeface="Wingdings" pitchFamily="2" charset="2"/>
              <a:buChar char="ü"/>
            </a:pPr>
            <a:r>
              <a:rPr lang="fa-IR" sz="2800" b="1" i="1" dirty="0" smtClean="0">
                <a:solidFill>
                  <a:srgbClr val="0070C0"/>
                </a:solidFill>
              </a:rPr>
              <a:t>تعیین گروه خون و ارهاش</a:t>
            </a:r>
            <a:r>
              <a:rPr lang="en-US" sz="2800" b="1" i="1" dirty="0" err="1" smtClean="0">
                <a:solidFill>
                  <a:srgbClr val="0070C0"/>
                </a:solidFill>
              </a:rPr>
              <a:t>Rh</a:t>
            </a:r>
            <a:r>
              <a:rPr lang="en-US" sz="2800" b="1" i="1" dirty="0" smtClean="0">
                <a:solidFill>
                  <a:srgbClr val="0070C0"/>
                </a:solidFill>
              </a:rPr>
              <a:t> </a:t>
            </a:r>
            <a:endParaRPr lang="fa-IR" sz="2800" b="1" i="1" dirty="0" smtClean="0">
              <a:solidFill>
                <a:srgbClr val="0070C0"/>
              </a:solidFill>
            </a:endParaRPr>
          </a:p>
          <a:p>
            <a:pPr algn="just" rtl="1">
              <a:buFont typeface="Wingdings" pitchFamily="2" charset="2"/>
              <a:buChar char="ü"/>
            </a:pPr>
            <a:r>
              <a:rPr lang="fa-IR" sz="2800" b="1" i="1" dirty="0" smtClean="0">
                <a:solidFill>
                  <a:srgbClr val="0070C0"/>
                </a:solidFill>
              </a:rPr>
              <a:t>بررسی  ویروس هپاتیت </a:t>
            </a:r>
            <a:r>
              <a:rPr lang="en-US" sz="2800" b="1" i="1" dirty="0" smtClean="0">
                <a:solidFill>
                  <a:srgbClr val="0070C0"/>
                </a:solidFill>
              </a:rPr>
              <a:t>B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sz="2800" b="1" i="1" dirty="0" smtClean="0">
                <a:solidFill>
                  <a:srgbClr val="0070C0"/>
                </a:solidFill>
              </a:rPr>
              <a:t>بررسی  ویروس هپاتیت </a:t>
            </a:r>
            <a:r>
              <a:rPr lang="en-US" sz="2800" b="1" i="1" dirty="0" smtClean="0">
                <a:solidFill>
                  <a:srgbClr val="0070C0"/>
                </a:solidFill>
              </a:rPr>
              <a:t>C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sz="2800" b="1" i="1" dirty="0" smtClean="0">
                <a:solidFill>
                  <a:srgbClr val="0070C0"/>
                </a:solidFill>
              </a:rPr>
              <a:t>بررسی ویروس ایدز </a:t>
            </a:r>
          </a:p>
          <a:p>
            <a:pPr algn="just" rtl="1">
              <a:buFont typeface="Wingdings" pitchFamily="2" charset="2"/>
              <a:buChar char="ü"/>
            </a:pPr>
            <a:r>
              <a:rPr lang="fa-IR" sz="2800" b="1" i="1" dirty="0" smtClean="0">
                <a:solidFill>
                  <a:srgbClr val="0070C0"/>
                </a:solidFill>
              </a:rPr>
              <a:t>بررسی سیفلیس</a:t>
            </a:r>
            <a:endParaRPr lang="en-US" sz="2800" b="1" i="1" dirty="0">
              <a:solidFill>
                <a:srgbClr val="0070C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429000"/>
            <a:ext cx="3124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b="1" i="1" dirty="0" smtClean="0">
                <a:solidFill>
                  <a:schemeClr val="bg2">
                    <a:lumMod val="75000"/>
                  </a:schemeClr>
                </a:solidFill>
              </a:rPr>
              <a:t>اگر آزمایش مثبت گزارش شود چه باید کرد </a:t>
            </a:r>
            <a:r>
              <a:rPr lang="fa-IR" dirty="0" smtClean="0">
                <a:solidFill>
                  <a:schemeClr val="bg2">
                    <a:lumMod val="75000"/>
                  </a:schemeClr>
                </a:solidFill>
              </a:rPr>
              <a:t>؟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b="1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971800"/>
            <a:ext cx="358140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C:\Documents and Settings\Admin\Desktop\معافیت از اهدا خون\i am posit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0" y="5257800"/>
            <a:ext cx="2857500" cy="16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524000"/>
            <a:ext cx="6172200" cy="1752600"/>
          </a:xfrm>
        </p:spPr>
        <p:txBody>
          <a:bodyPr/>
          <a:lstStyle/>
          <a:p>
            <a:r>
              <a:rPr lang="fa-IR" dirty="0" smtClean="0"/>
              <a:t>اگر آزمایش تاییدی مثبت گزارش شود چه باید کرد؟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3505200"/>
            <a:ext cx="2133600" cy="320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914400"/>
            <a:ext cx="6172200" cy="1752600"/>
          </a:xfrm>
        </p:spPr>
        <p:txBody>
          <a:bodyPr>
            <a:normAutofit/>
          </a:bodyPr>
          <a:lstStyle/>
          <a:p>
            <a:r>
              <a:rPr lang="fa-IR" dirty="0" smtClean="0"/>
              <a:t>در صورت نا مشخص بودن آزمایش تاییدی چه باید کرد؟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7999" y="3352800"/>
            <a:ext cx="3204617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524000"/>
            <a:ext cx="6172200" cy="1676400"/>
          </a:xfrm>
        </p:spPr>
        <p:txBody>
          <a:bodyPr>
            <a:normAutofit/>
          </a:bodyPr>
          <a:lstStyle/>
          <a:p>
            <a:r>
              <a:rPr lang="fa-IR" sz="3600" dirty="0" smtClean="0">
                <a:solidFill>
                  <a:schemeClr val="accent6">
                    <a:lumMod val="75000"/>
                  </a:schemeClr>
                </a:solidFill>
              </a:rPr>
              <a:t>اگر آزمایش تاییدی منفی شود آیا فرد میتواند مجددا اهدا کننده باشد</a:t>
            </a:r>
            <a:r>
              <a:rPr lang="fa-IR" sz="3200" dirty="0" smtClean="0">
                <a:solidFill>
                  <a:srgbClr val="00B050"/>
                </a:solidFill>
              </a:rPr>
              <a:t>؟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3505200"/>
            <a:ext cx="1790700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810000"/>
            <a:ext cx="7772400" cy="2508504"/>
          </a:xfrm>
        </p:spPr>
        <p:txBody>
          <a:bodyPr>
            <a:normAutofit/>
          </a:bodyPr>
          <a:lstStyle/>
          <a:p>
            <a:r>
              <a:rPr lang="fa-IR" dirty="0" smtClean="0"/>
              <a:t>من یکبار برای اهدا خون مراجعه کردم و معاف شدم ، پس هرگز نمیتوانم اهداکننده باشم!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762000"/>
            <a:ext cx="8077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من خیلی پیر هستم ،پس نمیتوانم خون اهدا کنم 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02" name="Picture 2" descr="http://ts3.mm.bing.net/th?id=H.4851875256009786&amp;pid=1.7&amp;w=181&amp;h=139&amp;c=7&amp;rs=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886200"/>
            <a:ext cx="2971800" cy="21640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0" y="533400"/>
            <a:ext cx="8229600" cy="1676400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</a:rPr>
              <a:t>انواع معافیت ها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just" rtl="1">
              <a:buFont typeface="Wingdings" pitchFamily="2" charset="2"/>
              <a:buChar char="v"/>
            </a:pPr>
            <a:r>
              <a:rPr lang="fa-IR" sz="4400" dirty="0" smtClean="0">
                <a:solidFill>
                  <a:srgbClr val="FF0000"/>
                </a:solidFill>
              </a:rPr>
              <a:t>معافیت موقت </a:t>
            </a:r>
          </a:p>
          <a:p>
            <a:pPr algn="just" rtl="1">
              <a:buFont typeface="Wingdings" pitchFamily="2" charset="2"/>
              <a:buChar char="v"/>
            </a:pPr>
            <a:r>
              <a:rPr lang="fa-IR" sz="4400" dirty="0" smtClean="0">
                <a:solidFill>
                  <a:srgbClr val="FF0000"/>
                </a:solidFill>
              </a:rPr>
              <a:t>معافیت دائم</a:t>
            </a:r>
            <a:endParaRPr lang="en-US" sz="4400" dirty="0">
              <a:solidFill>
                <a:srgbClr val="FF00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895600"/>
            <a:ext cx="3733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1"/>
            <a:ext cx="7772400" cy="990599"/>
          </a:xfrm>
        </p:spPr>
        <p:txBody>
          <a:bodyPr/>
          <a:lstStyle/>
          <a:p>
            <a:r>
              <a:rPr lang="fa-IR" sz="4400" dirty="0" smtClean="0">
                <a:solidFill>
                  <a:srgbClr val="FFC000"/>
                </a:solidFill>
              </a:rPr>
              <a:t>برخی موارد معافیت موقت </a:t>
            </a:r>
            <a:r>
              <a:rPr lang="fa-IR" dirty="0" smtClean="0">
                <a:solidFill>
                  <a:srgbClr val="FFC000"/>
                </a:solidFill>
              </a:rPr>
              <a:t>: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981200"/>
            <a:ext cx="7010400" cy="4191000"/>
          </a:xfrm>
        </p:spPr>
        <p:txBody>
          <a:bodyPr>
            <a:noAutofit/>
          </a:bodyPr>
          <a:lstStyle/>
          <a:p>
            <a:pPr algn="just" rtl="1">
              <a:buFont typeface="Courier New" pitchFamily="49" charset="0"/>
              <a:buChar char="o"/>
            </a:pPr>
            <a:r>
              <a:rPr lang="fa-IR" sz="2800" b="1" i="1" dirty="0" smtClean="0">
                <a:solidFill>
                  <a:srgbClr val="FFFF00"/>
                </a:solidFill>
              </a:rPr>
              <a:t> برخی بیماریها مانند سرما خوردگی و آنفلو آنزا</a:t>
            </a:r>
          </a:p>
          <a:p>
            <a:pPr algn="just" rtl="1">
              <a:buFont typeface="Courier New" pitchFamily="49" charset="0"/>
              <a:buChar char="o"/>
            </a:pPr>
            <a:r>
              <a:rPr lang="fa-IR" sz="2800" b="1" i="1" dirty="0" smtClean="0">
                <a:solidFill>
                  <a:srgbClr val="FFFF00"/>
                </a:solidFill>
              </a:rPr>
              <a:t>اقدامات دندانپزشکی اخیر </a:t>
            </a:r>
          </a:p>
          <a:p>
            <a:pPr algn="just" rtl="1">
              <a:buFont typeface="Courier New" pitchFamily="49" charset="0"/>
              <a:buChar char="o"/>
            </a:pPr>
            <a:r>
              <a:rPr lang="fa-IR" sz="2800" b="1" i="1" dirty="0" smtClean="0">
                <a:solidFill>
                  <a:srgbClr val="FFFF00"/>
                </a:solidFill>
              </a:rPr>
              <a:t>مصرف برخی داروها مانند آنتی بیوتیک ها ،آسپرین و...</a:t>
            </a:r>
          </a:p>
          <a:p>
            <a:pPr algn="just" rtl="1">
              <a:buFont typeface="Courier New" pitchFamily="49" charset="0"/>
              <a:buChar char="o"/>
            </a:pPr>
            <a:r>
              <a:rPr lang="fa-IR" sz="2800" b="1" i="1" dirty="0" smtClean="0">
                <a:solidFill>
                  <a:srgbClr val="FFFF00"/>
                </a:solidFill>
              </a:rPr>
              <a:t>دریافت برخی واکسن ها (فلج اطفال ،اریون ،سرخک)(سرخجه ،آبله مرغان )</a:t>
            </a:r>
          </a:p>
          <a:p>
            <a:pPr algn="just" rtl="1">
              <a:buFont typeface="Courier New" pitchFamily="49" charset="0"/>
              <a:buChar char="o"/>
            </a:pPr>
            <a:r>
              <a:rPr lang="fa-IR" sz="2800" b="1" i="1" dirty="0" smtClean="0">
                <a:solidFill>
                  <a:srgbClr val="FFFF00"/>
                </a:solidFill>
              </a:rPr>
              <a:t>بالا یا پایین بودن فشار خون</a:t>
            </a:r>
          </a:p>
          <a:p>
            <a:pPr algn="just" rtl="1">
              <a:buFont typeface="Courier New" pitchFamily="49" charset="0"/>
              <a:buChar char="o"/>
            </a:pPr>
            <a:r>
              <a:rPr lang="fa-IR" sz="2800" b="1" i="1" dirty="0" smtClean="0">
                <a:solidFill>
                  <a:srgbClr val="FFFF00"/>
                </a:solidFill>
              </a:rPr>
              <a:t>بارداری ،شیردهی و سقط جنین</a:t>
            </a:r>
          </a:p>
          <a:p>
            <a:pPr algn="just" rtl="1">
              <a:buFont typeface="Courier New" pitchFamily="49" charset="0"/>
              <a:buChar char="o"/>
            </a:pPr>
            <a:r>
              <a:rPr lang="fa-IR" sz="2800" b="1" i="1" dirty="0" smtClean="0">
                <a:solidFill>
                  <a:srgbClr val="FFFF00"/>
                </a:solidFill>
              </a:rPr>
              <a:t>سابقه رفتار پر خطر </a:t>
            </a:r>
            <a:endParaRPr lang="en-US" sz="2800" b="1" i="1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Documents and Settings\Admin\Desktop\معافیت از اهدا خون\common cold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600200"/>
            <a:ext cx="1076325" cy="1304925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Desktop\معافیت از اهدا خون\blood press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4191000"/>
            <a:ext cx="1190625" cy="1428750"/>
          </a:xfrm>
          <a:prstGeom prst="rect">
            <a:avLst/>
          </a:prstGeom>
          <a:noFill/>
        </p:spPr>
      </p:pic>
      <p:pic>
        <p:nvPicPr>
          <p:cNvPr id="3078" name="Picture 6" descr="C:\Documents and Settings\Admin\Desktop\معافیت از اهدا خون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124200"/>
            <a:ext cx="1238250" cy="121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0" y="381000"/>
            <a:ext cx="8229600" cy="990600"/>
          </a:xfrm>
        </p:spPr>
        <p:txBody>
          <a:bodyPr/>
          <a:lstStyle/>
          <a:p>
            <a:r>
              <a:rPr lang="fa-IR" dirty="0" smtClean="0">
                <a:solidFill>
                  <a:srgbClr val="FFC000"/>
                </a:solidFill>
              </a:rPr>
              <a:t>برخی موارد معافیت موقت 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2438400"/>
            <a:ext cx="6400800" cy="3429000"/>
          </a:xfrm>
        </p:spPr>
        <p:txBody>
          <a:bodyPr>
            <a:normAutofit/>
          </a:bodyPr>
          <a:lstStyle/>
          <a:p>
            <a:pPr algn="just" rtl="1">
              <a:buFont typeface="Courier New" pitchFamily="49" charset="0"/>
              <a:buChar char="o"/>
            </a:pPr>
            <a:r>
              <a:rPr lang="fa-IR" b="1" i="1" dirty="0" smtClean="0">
                <a:solidFill>
                  <a:srgbClr val="FFFF00"/>
                </a:solidFill>
              </a:rPr>
              <a:t>تالاسمی مینور با هموگلوبین کمتر از 12.5</a:t>
            </a:r>
          </a:p>
          <a:p>
            <a:pPr algn="just" rtl="1">
              <a:buFont typeface="Courier New" pitchFamily="49" charset="0"/>
              <a:buChar char="o"/>
            </a:pPr>
            <a:r>
              <a:rPr lang="fa-IR" b="1" i="1" dirty="0" smtClean="0">
                <a:solidFill>
                  <a:srgbClr val="FFFF00"/>
                </a:solidFill>
              </a:rPr>
              <a:t>کمبود آهن </a:t>
            </a:r>
          </a:p>
          <a:p>
            <a:pPr algn="just" rtl="1">
              <a:buFont typeface="Courier New" pitchFamily="49" charset="0"/>
              <a:buChar char="o"/>
            </a:pPr>
            <a:r>
              <a:rPr lang="fa-IR" b="1" i="1" dirty="0" smtClean="0">
                <a:solidFill>
                  <a:srgbClr val="FFFF00"/>
                </a:solidFill>
              </a:rPr>
              <a:t>کم خونی</a:t>
            </a:r>
          </a:p>
          <a:p>
            <a:pPr algn="just" rtl="1">
              <a:buFont typeface="Courier New" pitchFamily="49" charset="0"/>
              <a:buChar char="o"/>
            </a:pPr>
            <a:r>
              <a:rPr lang="fa-IR" b="1" i="1" dirty="0" smtClean="0">
                <a:solidFill>
                  <a:srgbClr val="FFFF00"/>
                </a:solidFill>
              </a:rPr>
              <a:t>آلرژی های فصلی یا شغلی </a:t>
            </a:r>
          </a:p>
          <a:p>
            <a:pPr algn="just" rtl="1">
              <a:buFont typeface="Courier New" pitchFamily="49" charset="0"/>
              <a:buChar char="o"/>
            </a:pPr>
            <a:r>
              <a:rPr lang="fa-IR" b="1" i="1" dirty="0" smtClean="0">
                <a:solidFill>
                  <a:srgbClr val="FFFF00"/>
                </a:solidFill>
              </a:rPr>
              <a:t>اسهال </a:t>
            </a:r>
          </a:p>
          <a:p>
            <a:pPr algn="just" rtl="1">
              <a:buFont typeface="Courier New" pitchFamily="49" charset="0"/>
              <a:buChar char="o"/>
            </a:pPr>
            <a:r>
              <a:rPr lang="fa-IR" b="1" i="1" dirty="0" smtClean="0">
                <a:solidFill>
                  <a:srgbClr val="FFFF00"/>
                </a:solidFill>
              </a:rPr>
              <a:t>تب خال</a:t>
            </a:r>
          </a:p>
          <a:p>
            <a:pPr algn="just" rtl="1">
              <a:buFont typeface="Courier New" pitchFamily="49" charset="0"/>
              <a:buChar char="o"/>
            </a:pPr>
            <a:endParaRPr lang="en-US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523999"/>
          </a:xfrm>
        </p:spPr>
        <p:txBody>
          <a:bodyPr/>
          <a:lstStyle/>
          <a:p>
            <a:r>
              <a:rPr lang="fa-IR" dirty="0" smtClean="0"/>
              <a:t>معافیت های دارویی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5000" y="1371600"/>
            <a:ext cx="6477000" cy="5181600"/>
          </a:xfrm>
        </p:spPr>
        <p:txBody>
          <a:bodyPr>
            <a:noAutofit/>
          </a:bodyPr>
          <a:lstStyle/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آسپرین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استامینوفن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سلکسیب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ویتامین ها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قرصهای لاغری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دیورتیک ها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قرص های ضد فشار خون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قرصهای کاهش دهنده قند خون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داروهای ضد انعقادی</a:t>
            </a:r>
            <a:endParaRPr lang="fa-IR" sz="2400" b="1" i="1" dirty="0"/>
          </a:p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آنتی بیوتیک خوراکی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آنتی بیوتیک تزریقی </a:t>
            </a:r>
          </a:p>
          <a:p>
            <a:pPr algn="just" rtl="1">
              <a:buFont typeface="Wingdings" pitchFamily="2" charset="2"/>
              <a:buChar char="Ø"/>
            </a:pPr>
            <a:r>
              <a:rPr lang="fa-IR" sz="2400" b="1" i="1" dirty="0" smtClean="0"/>
              <a:t>آرام بخشها با دوز معمول</a:t>
            </a:r>
            <a:endParaRPr lang="en-US" sz="2400" b="1" i="1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371600"/>
            <a:ext cx="2362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3429000"/>
            <a:ext cx="7315200" cy="2590800"/>
          </a:xfrm>
        </p:spPr>
        <p:txBody>
          <a:bodyPr/>
          <a:lstStyle/>
          <a:p>
            <a:r>
              <a:rPr lang="fa-IR" b="1" dirty="0" smtClean="0">
                <a:solidFill>
                  <a:srgbClr val="C00000"/>
                </a:solidFill>
              </a:rPr>
              <a:t>معافیت در موارد بازداشت یا زندانی بودن 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990600"/>
            <a:ext cx="4724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533400"/>
            <a:ext cx="6400800" cy="2868168"/>
          </a:xfrm>
        </p:spPr>
        <p:txBody>
          <a:bodyPr/>
          <a:lstStyle/>
          <a:p>
            <a:pPr algn="just" rtl="1"/>
            <a:r>
              <a:rPr lang="fa-IR" dirty="0" smtClean="0">
                <a:solidFill>
                  <a:srgbClr val="002060"/>
                </a:solidFill>
              </a:rPr>
              <a:t>معافیت در پرو سه های دندانپزشکی با یا بدون مصرف آنتی بیوتیک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2800"/>
            <a:ext cx="26670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0" y="838201"/>
            <a:ext cx="5410200" cy="1981199"/>
          </a:xfrm>
        </p:spPr>
        <p:txBody>
          <a:bodyPr/>
          <a:lstStyle/>
          <a:p>
            <a:pPr rtl="1"/>
            <a:r>
              <a:rPr lang="fa-IR" dirty="0" smtClean="0"/>
              <a:t>برخی موارد معافیت </a:t>
            </a:r>
            <a:r>
              <a:rPr lang="fa-IR" b="1" u="sng" dirty="0" smtClean="0">
                <a:solidFill>
                  <a:srgbClr val="C00000"/>
                </a:solidFill>
              </a:rPr>
              <a:t>دائم</a:t>
            </a:r>
            <a:endParaRPr lang="en-US" b="1" u="sng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2362200"/>
          </a:xfrm>
        </p:spPr>
        <p:txBody>
          <a:bodyPr/>
          <a:lstStyle/>
          <a:p>
            <a:pPr algn="just" rtl="1">
              <a:buFont typeface="Wingdings" pitchFamily="2" charset="2"/>
              <a:buChar char="v"/>
            </a:pPr>
            <a:r>
              <a:rPr lang="fa-IR" dirty="0" smtClean="0"/>
              <a:t>جانبازان شیمیایی</a:t>
            </a:r>
          </a:p>
          <a:p>
            <a:pPr algn="just" rtl="1">
              <a:buFont typeface="Wingdings" pitchFamily="2" charset="2"/>
              <a:buChar char="v"/>
            </a:pPr>
            <a:r>
              <a:rPr lang="fa-IR" dirty="0" smtClean="0"/>
              <a:t>اهداکننده ای که دچار سه غش متوالی در سه بار اهدا خون شده است</a:t>
            </a:r>
          </a:p>
          <a:p>
            <a:pPr algn="just" rtl="1">
              <a:buFont typeface="Wingdings" pitchFamily="2" charset="2"/>
              <a:buChar char="v"/>
            </a:pPr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4648200"/>
            <a:ext cx="14097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838200"/>
            <a:ext cx="2362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304800"/>
            <a:ext cx="6705600" cy="1752600"/>
          </a:xfrm>
        </p:spPr>
        <p:txBody>
          <a:bodyPr>
            <a:normAutofit/>
          </a:bodyPr>
          <a:lstStyle/>
          <a:p>
            <a:r>
              <a:rPr lang="fa-IR" dirty="0" smtClean="0"/>
              <a:t>برخی موارد معافیت </a:t>
            </a:r>
            <a:r>
              <a:rPr lang="fa-IR" i="1" u="sng" dirty="0" smtClean="0">
                <a:solidFill>
                  <a:srgbClr val="C00000"/>
                </a:solidFill>
              </a:rPr>
              <a:t>دائم</a:t>
            </a:r>
            <a:r>
              <a:rPr lang="fa-IR" dirty="0" smtClean="0"/>
              <a:t/>
            </a:r>
            <a:br>
              <a:rPr lang="fa-IR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676400"/>
            <a:ext cx="6400800" cy="4343400"/>
          </a:xfrm>
        </p:spPr>
        <p:txBody>
          <a:bodyPr>
            <a:normAutofit fontScale="40000" lnSpcReduction="20000"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sz="5600" dirty="0" smtClean="0">
                <a:solidFill>
                  <a:schemeClr val="tx1"/>
                </a:solidFill>
              </a:rPr>
              <a:t>ابتلا به بیماریهای زمینه ای مانند :بیماریهای قلبی عروقی ،بیماریهای شدید ریوی و آسم 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5600" dirty="0" smtClean="0">
                <a:solidFill>
                  <a:schemeClr val="tx1"/>
                </a:solidFill>
              </a:rPr>
              <a:t>سکته مغزی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5600" dirty="0" smtClean="0">
                <a:solidFill>
                  <a:schemeClr val="tx1"/>
                </a:solidFill>
              </a:rPr>
              <a:t>سابقه ابتلا به بیماریهای عفونی مانند هپاتیت </a:t>
            </a:r>
            <a:r>
              <a:rPr lang="en-US" sz="5600" dirty="0" smtClean="0">
                <a:solidFill>
                  <a:schemeClr val="tx1"/>
                </a:solidFill>
              </a:rPr>
              <a:t>B , C </a:t>
            </a:r>
            <a:r>
              <a:rPr lang="fa-IR" sz="5600" dirty="0">
                <a:solidFill>
                  <a:schemeClr val="tx1"/>
                </a:solidFill>
              </a:rPr>
              <a:t> </a:t>
            </a:r>
            <a:r>
              <a:rPr lang="fa-IR" sz="5600" dirty="0" smtClean="0">
                <a:solidFill>
                  <a:schemeClr val="tx1"/>
                </a:solidFill>
              </a:rPr>
              <a:t>و ایدز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5600" dirty="0" smtClean="0">
                <a:solidFill>
                  <a:schemeClr val="tx1"/>
                </a:solidFill>
              </a:rPr>
              <a:t>همسرافراد مبتلا به هپاتیت ویروسی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5600" dirty="0" smtClean="0">
                <a:solidFill>
                  <a:schemeClr val="tx1"/>
                </a:solidFill>
              </a:rPr>
              <a:t>تزریق مواد مخدر  حتی یک بار 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5600" dirty="0" smtClean="0">
                <a:solidFill>
                  <a:schemeClr val="tx1"/>
                </a:solidFill>
              </a:rPr>
              <a:t>مصرف هورمون رشد یا هر نوع هورمون غده هیپوفیز با منشا انسانی 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5600" dirty="0" smtClean="0">
                <a:solidFill>
                  <a:schemeClr val="tx1"/>
                </a:solidFill>
              </a:rPr>
              <a:t>دریافت دارو های شیمی درمانی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5600" dirty="0" smtClean="0">
                <a:solidFill>
                  <a:schemeClr val="tx1"/>
                </a:solidFill>
              </a:rPr>
              <a:t>ابتلا به هپاتیت پس از 11 سالگی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5600" dirty="0" smtClean="0">
                <a:solidFill>
                  <a:schemeClr val="tx1"/>
                </a:solidFill>
              </a:rPr>
              <a:t>صرع و تشنج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sz="5600" dirty="0" smtClean="0">
                <a:solidFill>
                  <a:schemeClr val="tx1"/>
                </a:solidFill>
              </a:rPr>
              <a:t>عقب ماندگی ذهنی </a:t>
            </a:r>
            <a:endParaRPr lang="en-US" sz="5600" dirty="0">
              <a:solidFill>
                <a:schemeClr val="tx1"/>
              </a:solidFill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5105400"/>
            <a:ext cx="1219200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Documents and Settings\Admin\Desktop\معافیت از اهدا خون\hepatitis 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2438400"/>
            <a:ext cx="1285875" cy="1019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1981199"/>
          </a:xfrm>
        </p:spPr>
        <p:txBody>
          <a:bodyPr/>
          <a:lstStyle/>
          <a:p>
            <a:r>
              <a:rPr lang="fa-IR" dirty="0" smtClean="0"/>
              <a:t>برخی موارد معافیت </a:t>
            </a:r>
            <a:r>
              <a:rPr lang="fa-IR" dirty="0" smtClean="0">
                <a:solidFill>
                  <a:srgbClr val="C00000"/>
                </a:solidFill>
              </a:rPr>
              <a:t>دائم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590800"/>
            <a:ext cx="6400800" cy="3048000"/>
          </a:xfrm>
        </p:spPr>
        <p:txBody>
          <a:bodyPr>
            <a:normAutofit fontScale="85000" lnSpcReduction="20000"/>
          </a:bodyPr>
          <a:lstStyle/>
          <a:p>
            <a:pPr algn="just" rtl="1">
              <a:buFont typeface="Wingdings" pitchFamily="2" charset="2"/>
              <a:buChar char="q"/>
            </a:pPr>
            <a:r>
              <a:rPr lang="fa-IR" dirty="0" smtClean="0"/>
              <a:t>دیابت وابسته به انسولین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dirty="0" smtClean="0"/>
              <a:t>بیماریهای تیرویید 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dirty="0" smtClean="0"/>
              <a:t>جراحی قلب باز 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dirty="0" smtClean="0"/>
              <a:t>اعتیاد به مصرف الکل دائم 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dirty="0" smtClean="0"/>
              <a:t>کوکایین استنشاقی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dirty="0" smtClean="0"/>
              <a:t>مصرف کراک </a:t>
            </a:r>
          </a:p>
          <a:p>
            <a:pPr algn="just" rtl="1">
              <a:buFont typeface="Wingdings" pitchFamily="2" charset="2"/>
              <a:buChar char="q"/>
            </a:pPr>
            <a:r>
              <a:rPr lang="fa-IR" dirty="0" smtClean="0"/>
              <a:t>مصرف هرویین 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381000"/>
            <a:ext cx="7010400" cy="1905000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 آیا فردی که از اهدا خون به طور دائم معاف میشود میتواند سهمی در تامین ذخایر خون سالم و کافی داشته باشد ؟!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2362200"/>
            <a:ext cx="7696200" cy="8382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3352800"/>
            <a:ext cx="7467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من خیلی جوانم و برای اهدا خون آمادگی لازم را ندارم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3886200"/>
            <a:ext cx="3429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:\پوستر\blood donor day 20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0800" y="228600"/>
            <a:ext cx="4419600" cy="629458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من کم خون هستم پس نمیتوانم اهدا کننده باشم 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905000"/>
            <a:ext cx="3505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905000"/>
            <a:ext cx="34290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ممکن است اهدا خون به من آسیب برساند پس از انجام آن صرف نظرمیکنم 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3276600"/>
            <a:ext cx="309372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1"/>
            <a:r>
              <a:rPr lang="fa-IR" dirty="0" smtClean="0"/>
              <a:t>آیا اهدا خون ممکن است سبب ابتلا من به ویروس ایدز شود؟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657600"/>
            <a:ext cx="43434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8077200" cy="4343400"/>
          </a:xfrm>
        </p:spPr>
        <p:txBody>
          <a:bodyPr/>
          <a:lstStyle/>
          <a:p>
            <a:r>
              <a:rPr lang="fa-IR" dirty="0" smtClean="0"/>
              <a:t>من وزن مناسبی برای اهدا خون ندارم!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2590800"/>
            <a:ext cx="3276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rtl="1"/>
            <a:r>
              <a:rPr lang="fa-IR" dirty="0" smtClean="0"/>
              <a:t>اهدا خون ، دشوار و وقت گیر است و مشغله کاری من زیاد 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685800"/>
            <a:ext cx="2133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3886200"/>
            <a:ext cx="2514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riel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_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olstic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Grayscale">
    <a:dk1>
      <a:sysClr val="windowText" lastClr="000000"/>
    </a:dk1>
    <a:lt1>
      <a:sysClr val="window" lastClr="FFFFFF"/>
    </a:lt1>
    <a:dk2>
      <a:srgbClr val="000000"/>
    </a:dk2>
    <a:lt2>
      <a:srgbClr val="F8F8F8"/>
    </a:lt2>
    <a:accent1>
      <a:srgbClr val="DDDDDD"/>
    </a:accent1>
    <a:accent2>
      <a:srgbClr val="B2B2B2"/>
    </a:accent2>
    <a:accent3>
      <a:srgbClr val="969696"/>
    </a:accent3>
    <a:accent4>
      <a:srgbClr val="808080"/>
    </a:accent4>
    <a:accent5>
      <a:srgbClr val="5F5F5F"/>
    </a:accent5>
    <a:accent6>
      <a:srgbClr val="4D4D4D"/>
    </a:accent6>
    <a:hlink>
      <a:srgbClr val="5F5F5F"/>
    </a:hlink>
    <a:folHlink>
      <a:srgbClr val="919191"/>
    </a:folHlink>
  </a:clrScheme>
</a:themeOverride>
</file>

<file path=ppt/theme/themeOverride2.xml><?xml version="1.0" encoding="utf-8"?>
<a:themeOverride xmlns:a="http://schemas.openxmlformats.org/drawingml/2006/main">
  <a:clrScheme name="Trek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3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4.xml><?xml version="1.0" encoding="utf-8"?>
<a:themeOverride xmlns:a="http://schemas.openxmlformats.org/drawingml/2006/main">
  <a:clrScheme name="Metro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760</Words>
  <Application>Microsoft Office PowerPoint</Application>
  <PresentationFormat>On-screen Show (4:3)</PresentationFormat>
  <Paragraphs>107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41</vt:i4>
      </vt:variant>
    </vt:vector>
  </HeadingPairs>
  <TitlesOfParts>
    <vt:vector size="57" baseType="lpstr">
      <vt:lpstr>Office Theme</vt:lpstr>
      <vt:lpstr>Trek</vt:lpstr>
      <vt:lpstr>Apex</vt:lpstr>
      <vt:lpstr>Equity</vt:lpstr>
      <vt:lpstr>Solstice</vt:lpstr>
      <vt:lpstr>Foundry</vt:lpstr>
      <vt:lpstr>Civic</vt:lpstr>
      <vt:lpstr>Module</vt:lpstr>
      <vt:lpstr>Concourse</vt:lpstr>
      <vt:lpstr>Metro</vt:lpstr>
      <vt:lpstr>Aspect</vt:lpstr>
      <vt:lpstr>Oriel</vt:lpstr>
      <vt:lpstr>1_Solstice</vt:lpstr>
      <vt:lpstr>Opulent</vt:lpstr>
      <vt:lpstr>1_Office Theme</vt:lpstr>
      <vt:lpstr>Technic</vt:lpstr>
      <vt:lpstr>Slide 1</vt:lpstr>
      <vt:lpstr>موارد معافیت از اهدا خون</vt:lpstr>
      <vt:lpstr>من خیلی پیر هستم ،پس نمیتوانم خون اهدا کنم !</vt:lpstr>
      <vt:lpstr>من خیلی جوانم و برای اهدا خون آمادگی لازم را ندارم</vt:lpstr>
      <vt:lpstr>من کم خون هستم پس نمیتوانم اهدا کننده باشم !</vt:lpstr>
      <vt:lpstr>ممکن است اهدا خون به من آسیب برساند پس از انجام آن صرف نظرمیکنم !</vt:lpstr>
      <vt:lpstr>آیا اهدا خون ممکن است سبب ابتلا من به ویروس ایدز شود؟</vt:lpstr>
      <vt:lpstr>من وزن مناسبی برای اهدا خون ندارم!</vt:lpstr>
      <vt:lpstr>اهدا خون ، دشوار و وقت گیر است و مشغله کاری من زیاد !</vt:lpstr>
      <vt:lpstr>من ورزشکارم و اهدا خون مانع فعالیت ورزشی من میشود</vt:lpstr>
      <vt:lpstr>من برای اهداخون مناسب نیستم چون اخیرا بیمار بوده ام </vt:lpstr>
      <vt:lpstr>Slide 12</vt:lpstr>
      <vt:lpstr>برخی شرایط عمومی اهدا خون</vt:lpstr>
      <vt:lpstr>آیا نوع شغل یا حرفه اهداکننده  حائز اهمیت است؟</vt:lpstr>
      <vt:lpstr>شرایط تغذیه ای اهدا کننده ، در چند ساعت اخیر ،چگونه باید باشد ؟</vt:lpstr>
      <vt:lpstr>رفتار های پر خطر</vt:lpstr>
      <vt:lpstr>رفتار های پر خطر عبارتند از :</vt:lpstr>
      <vt:lpstr> آیا فردی که رفتار پرخطر داشته  میتواند اهداکننده خون باشد؟</vt:lpstr>
      <vt:lpstr>دوره پنجره</vt:lpstr>
      <vt:lpstr>سیستم محرمانه خود حذفی اهداکنندگان و اهمیت آن در تضمین سلامت خون اهدایی</vt:lpstr>
      <vt:lpstr>آیا افراد زیر شرایط اهدا خون را دارند؟</vt:lpstr>
      <vt:lpstr>در  فرایند اهدا خون ،سلامت اهدا کننده مهم تر است یا گیرنده خون؟</vt:lpstr>
      <vt:lpstr>برای اطمینان از سلامت خون اهدایی چه باید کرد؟</vt:lpstr>
      <vt:lpstr>چه آزمایشاتی بر روی هر واحد خون اهدایی انجام می گردد؟</vt:lpstr>
      <vt:lpstr>اگر آزمایش مثبت گزارش شود چه باید کرد ؟</vt:lpstr>
      <vt:lpstr>اگر آزمایش تاییدی مثبت گزارش شود چه باید کرد؟</vt:lpstr>
      <vt:lpstr>در صورت نا مشخص بودن آزمایش تاییدی چه باید کرد؟</vt:lpstr>
      <vt:lpstr>اگر آزمایش تاییدی منفی شود آیا فرد میتواند مجددا اهدا کننده باشد؟</vt:lpstr>
      <vt:lpstr>من یکبار برای اهدا خون مراجعه کردم و معاف شدم ، پس هرگز نمیتوانم اهداکننده باشم! </vt:lpstr>
      <vt:lpstr>انواع معافیت ها </vt:lpstr>
      <vt:lpstr>برخی موارد معافیت موقت :</vt:lpstr>
      <vt:lpstr>برخی موارد معافیت موقت </vt:lpstr>
      <vt:lpstr>معافیت های دارویی</vt:lpstr>
      <vt:lpstr>معافیت در موارد بازداشت یا زندانی بودن </vt:lpstr>
      <vt:lpstr>معافیت در پرو سه های دندانپزشکی با یا بدون مصرف آنتی بیوتیک </vt:lpstr>
      <vt:lpstr>برخی موارد معافیت دائم</vt:lpstr>
      <vt:lpstr>برخی موارد معافیت دائم </vt:lpstr>
      <vt:lpstr>برخی موارد معافیت دائم</vt:lpstr>
      <vt:lpstr> آیا فردی که از اهدا خون به طور دائم معاف میشود میتواند سهمی در تامین ذخایر خون سالم و کافی داشته باشد ؟!  </vt:lpstr>
      <vt:lpstr>Slide 40</vt:lpstr>
      <vt:lpstr>Slide 41</vt:lpstr>
    </vt:vector>
  </TitlesOfParts>
  <Company>Deftones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موارد معافیت از اهدا خون</dc:title>
  <dc:creator>User</dc:creator>
  <cp:lastModifiedBy>FBTO26</cp:lastModifiedBy>
  <cp:revision>114</cp:revision>
  <dcterms:created xsi:type="dcterms:W3CDTF">2013-06-29T05:27:43Z</dcterms:created>
  <dcterms:modified xsi:type="dcterms:W3CDTF">2013-07-29T06:18:56Z</dcterms:modified>
</cp:coreProperties>
</file>